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5"/>
  </p:notesMasterIdLst>
  <p:sldIdLst>
    <p:sldId id="256" r:id="rId5"/>
    <p:sldId id="339" r:id="rId6"/>
    <p:sldId id="341" r:id="rId7"/>
    <p:sldId id="293" r:id="rId8"/>
    <p:sldId id="294" r:id="rId9"/>
    <p:sldId id="342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363" r:id="rId21"/>
    <p:sldId id="384" r:id="rId22"/>
    <p:sldId id="353" r:id="rId23"/>
    <p:sldId id="354" r:id="rId24"/>
    <p:sldId id="320" r:id="rId25"/>
    <p:sldId id="355" r:id="rId26"/>
    <p:sldId id="356" r:id="rId27"/>
    <p:sldId id="357" r:id="rId28"/>
    <p:sldId id="358" r:id="rId29"/>
    <p:sldId id="359" r:id="rId30"/>
    <p:sldId id="360" r:id="rId31"/>
    <p:sldId id="361" r:id="rId32"/>
    <p:sldId id="362" r:id="rId33"/>
    <p:sldId id="383" r:id="rId34"/>
    <p:sldId id="283" r:id="rId35"/>
    <p:sldId id="388" r:id="rId36"/>
    <p:sldId id="369" r:id="rId37"/>
    <p:sldId id="366" r:id="rId38"/>
    <p:sldId id="385" r:id="rId39"/>
    <p:sldId id="386" r:id="rId40"/>
    <p:sldId id="387" r:id="rId41"/>
    <p:sldId id="370" r:id="rId42"/>
    <p:sldId id="371" r:id="rId43"/>
    <p:sldId id="373" r:id="rId44"/>
    <p:sldId id="372" r:id="rId45"/>
    <p:sldId id="374" r:id="rId46"/>
    <p:sldId id="375" r:id="rId47"/>
    <p:sldId id="376" r:id="rId48"/>
    <p:sldId id="377" r:id="rId49"/>
    <p:sldId id="382" r:id="rId50"/>
    <p:sldId id="379" r:id="rId51"/>
    <p:sldId id="380" r:id="rId52"/>
    <p:sldId id="389" r:id="rId53"/>
    <p:sldId id="381" r:id="rId54"/>
  </p:sldIdLst>
  <p:sldSz cx="9144000" cy="6858000" type="screen4x3"/>
  <p:notesSz cx="6858000" cy="9144000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5">
          <p15:clr>
            <a:srgbClr val="A4A3A4"/>
          </p15:clr>
        </p15:guide>
        <p15:guide id="2" pos="4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B523"/>
    <a:srgbClr val="EDEDED"/>
    <a:srgbClr val="FFB952"/>
    <a:srgbClr val="B1B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97" autoAdjust="0"/>
    <p:restoredTop sz="71314" autoAdjust="0"/>
  </p:normalViewPr>
  <p:slideViewPr>
    <p:cSldViewPr snapToGrid="0" snapToObjects="1">
      <p:cViewPr varScale="1">
        <p:scale>
          <a:sx n="75" d="100"/>
          <a:sy n="75" d="100"/>
        </p:scale>
        <p:origin x="912" y="160"/>
      </p:cViewPr>
      <p:guideLst>
        <p:guide orient="horz" pos="3865"/>
        <p:guide pos="4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D2493-0AFC-45FB-85C8-B9D552CC01B0}" type="datetimeFigureOut">
              <a:rPr lang="en-US" smtClean="0"/>
              <a:t>10/28/16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F574B-F1F9-4A58-A9A6-B35C496CF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26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01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Tableu</a:t>
            </a:r>
            <a:r>
              <a:rPr lang="en-US" dirty="0" smtClean="0"/>
              <a:t> IP: 2013</a:t>
            </a:r>
          </a:p>
          <a:p>
            <a:r>
              <a:rPr lang="en-US" dirty="0" err="1" smtClean="0"/>
              <a:t>Trifacta</a:t>
            </a:r>
            <a:r>
              <a:rPr lang="en-US" dirty="0" smtClean="0"/>
              <a:t> startup: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64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2011: launched</a:t>
            </a:r>
          </a:p>
          <a:p>
            <a:r>
              <a:rPr lang="en-US" dirty="0" err="1" smtClean="0"/>
              <a:t>UiT</a:t>
            </a:r>
            <a:r>
              <a:rPr lang="en-US" baseline="0" dirty="0" smtClean="0"/>
              <a:t> got one in 2013?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27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Oxford </a:t>
            </a:r>
            <a:r>
              <a:rPr lang="en-US" dirty="0" err="1" smtClean="0"/>
              <a:t>nanopores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MinION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23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2013: Special</a:t>
            </a:r>
            <a:r>
              <a:rPr lang="en-US" baseline="0" dirty="0" smtClean="0"/>
              <a:t> issue on cancer genomics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24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2015: marine metagenomics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87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2015: 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18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orbel" charset="0"/>
              </a:rPr>
              <a:t>Phenomenal data growth – dotted lines represents doubling every twelve months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691B11-3FAA-5846-B9B0-ED6E49AEE419}" type="slidenum">
              <a:rPr lang="de-DE" sz="1200">
                <a:latin typeface="Corbel" charset="0"/>
                <a:cs typeface="Geneva" charset="0"/>
              </a:rPr>
              <a:pPr/>
              <a:t>30</a:t>
            </a:fld>
            <a:endParaRPr lang="de-DE" sz="1200">
              <a:latin typeface="Corbel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10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old motivation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574B-F1F9-4A58-A9A6-B35C496CFC5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88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7869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0887" cy="3421063"/>
          </a:xfrm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orbel" charset="0"/>
            </a:endParaRP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C3644E47-2D17-D647-8548-A552F973154C}" type="slidenum">
              <a:rPr lang="de-DE" sz="1200">
                <a:solidFill>
                  <a:srgbClr val="000000"/>
                </a:solidFill>
                <a:latin typeface="Corbel" charset="0"/>
              </a:rPr>
              <a:pPr/>
              <a:t>35</a:t>
            </a:fld>
            <a:endParaRPr lang="de-DE" sz="1200">
              <a:solidFill>
                <a:srgbClr val="000000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522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42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2929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64825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FBB21-018B-4745-B5BB-CD81C80D22B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275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Source: http://</a:t>
            </a:r>
            <a:r>
              <a:rPr lang="en-US" baseline="0" dirty="0" err="1" smtClean="0"/>
              <a:t>www.intel.com</a:t>
            </a:r>
            <a:r>
              <a:rPr lang="en-US" baseline="0" dirty="0" smtClean="0"/>
              <a:t>/content/dam/www/public/us/en/images/diagrams/c222-c224-c226-chipset-diagram-3x2.jpg</a:t>
            </a:r>
          </a:p>
          <a:p>
            <a:endParaRPr lang="en-US" baseline="0" dirty="0" smtClean="0"/>
          </a:p>
          <a:p>
            <a:r>
              <a:rPr lang="en-US" baseline="0" dirty="0" smtClean="0"/>
              <a:t>1TB</a:t>
            </a:r>
          </a:p>
          <a:p>
            <a:r>
              <a:rPr lang="en-US" baseline="0" dirty="0" smtClean="0"/>
              <a:t>SAS-2: 6Gbit/s =&gt; 23 minutes to read</a:t>
            </a:r>
          </a:p>
          <a:p>
            <a:r>
              <a:rPr lang="en-US" baseline="0" dirty="0" smtClean="0"/>
              <a:t>SAS-3: 12Gbit/s</a:t>
            </a:r>
          </a:p>
          <a:p>
            <a:endParaRPr lang="en-US" baseline="0" dirty="0" smtClean="0"/>
          </a:p>
          <a:p>
            <a:r>
              <a:rPr lang="en-US" baseline="0" dirty="0" smtClean="0"/>
              <a:t>1PB: 16 days if 6Gbit/s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574B-F1F9-4A58-A9A6-B35C496CFC5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722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1TB</a:t>
            </a:r>
          </a:p>
          <a:p>
            <a:r>
              <a:rPr lang="en-US" dirty="0" smtClean="0"/>
              <a:t>56Gbit/s =&gt; 146s</a:t>
            </a:r>
          </a:p>
          <a:p>
            <a:r>
              <a:rPr lang="en-US" dirty="0" smtClean="0"/>
              <a:t>164Gbit/s =&gt;</a:t>
            </a:r>
            <a:r>
              <a:rPr lang="en-US" baseline="0" dirty="0" smtClean="0"/>
              <a:t> 49s</a:t>
            </a:r>
          </a:p>
          <a:p>
            <a:endParaRPr lang="en-US" baseline="0" dirty="0" smtClean="0"/>
          </a:p>
          <a:p>
            <a:r>
              <a:rPr lang="en-US" baseline="0" dirty="0" smtClean="0"/>
              <a:t>1PB</a:t>
            </a:r>
          </a:p>
          <a:p>
            <a:r>
              <a:rPr lang="en-US" baseline="0" dirty="0" smtClean="0"/>
              <a:t>54 =&gt; 42h</a:t>
            </a:r>
          </a:p>
          <a:p>
            <a:r>
              <a:rPr lang="en-US" baseline="0" dirty="0" smtClean="0"/>
              <a:t>164 =&gt; 14h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574B-F1F9-4A58-A9A6-B35C496CFC5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690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1TB</a:t>
            </a:r>
          </a:p>
          <a:p>
            <a:r>
              <a:rPr lang="en-US" dirty="0" smtClean="0"/>
              <a:t>on 100 nodes =&gt; 14s</a:t>
            </a:r>
          </a:p>
          <a:p>
            <a:r>
              <a:rPr lang="en-US" dirty="0" smtClean="0"/>
              <a:t>On 1000 nodes =&gt; 1.4s</a:t>
            </a:r>
          </a:p>
          <a:p>
            <a:endParaRPr lang="en-US" dirty="0" smtClean="0"/>
          </a:p>
          <a:p>
            <a:r>
              <a:rPr lang="en-US" dirty="0" smtClean="0"/>
              <a:t>1PB</a:t>
            </a:r>
          </a:p>
          <a:p>
            <a:r>
              <a:rPr lang="en-US" dirty="0" smtClean="0"/>
              <a:t>on</a:t>
            </a:r>
            <a:r>
              <a:rPr lang="en-US" baseline="0" dirty="0" smtClean="0"/>
              <a:t> 100 nodes =&gt; 4h</a:t>
            </a:r>
          </a:p>
          <a:p>
            <a:r>
              <a:rPr lang="en-US" baseline="0" dirty="0" smtClean="0"/>
              <a:t>On 1000 nodes =&gt; 23min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574B-F1F9-4A58-A9A6-B35C496CFC5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950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amplab.cs.berkeley.edu</a:t>
            </a:r>
            <a:r>
              <a:rPr lang="en-US" dirty="0" smtClean="0"/>
              <a:t>/software/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574B-F1F9-4A58-A9A6-B35C496CFC5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83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Google founded:</a:t>
            </a:r>
            <a:r>
              <a:rPr lang="en-US" baseline="0" dirty="0" smtClean="0"/>
              <a:t> 1998</a:t>
            </a:r>
            <a:endParaRPr lang="en-US" dirty="0" smtClean="0"/>
          </a:p>
          <a:p>
            <a:r>
              <a:rPr lang="en-US" dirty="0" smtClean="0"/>
              <a:t>GFS: 2003</a:t>
            </a:r>
          </a:p>
          <a:p>
            <a:r>
              <a:rPr lang="en-US" dirty="0" smtClean="0"/>
              <a:t>M/R: 2004</a:t>
            </a:r>
          </a:p>
          <a:p>
            <a:r>
              <a:rPr lang="en-US" dirty="0" err="1" smtClean="0"/>
              <a:t>BigTable</a:t>
            </a:r>
            <a:r>
              <a:rPr lang="en-US" dirty="0" smtClean="0"/>
              <a:t>: 2006</a:t>
            </a:r>
          </a:p>
          <a:p>
            <a:r>
              <a:rPr lang="en-US" dirty="0" smtClean="0"/>
              <a:t>Hadoop: 2005ish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77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07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Published in 2009</a:t>
            </a:r>
          </a:p>
          <a:p>
            <a:endParaRPr lang="en-US" dirty="0" smtClean="0"/>
          </a:p>
          <a:p>
            <a:r>
              <a:rPr lang="en-US" dirty="0" smtClean="0"/>
              <a:t>Jim Gray’s talk 2007</a:t>
            </a:r>
          </a:p>
          <a:p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Empirical</a:t>
            </a:r>
          </a:p>
          <a:p>
            <a:pPr marL="228600" indent="-228600">
              <a:buAutoNum type="arabicPeriod"/>
            </a:pPr>
            <a:r>
              <a:rPr lang="en-US" dirty="0" smtClean="0"/>
              <a:t>Theoretical</a:t>
            </a:r>
          </a:p>
          <a:p>
            <a:pPr marL="228600" indent="-228600">
              <a:buAutoNum type="arabicPeriod"/>
            </a:pPr>
            <a:r>
              <a:rPr lang="en-US" dirty="0" smtClean="0"/>
              <a:t>Computational</a:t>
            </a:r>
          </a:p>
          <a:p>
            <a:pPr marL="228600" indent="-228600">
              <a:buAutoNum type="arabicPeriod"/>
            </a:pPr>
            <a:r>
              <a:rPr lang="en-US" dirty="0" smtClean="0"/>
              <a:t>Data</a:t>
            </a:r>
            <a:r>
              <a:rPr lang="en-US" baseline="0" dirty="0" smtClean="0"/>
              <a:t> exploration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86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72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08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82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Spark: 2010/</a:t>
            </a:r>
            <a:r>
              <a:rPr lang="en-US" baseline="0" dirty="0" smtClean="0"/>
              <a:t>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61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2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13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910403"/>
            <a:ext cx="7772400" cy="1470025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94365" y="3666178"/>
            <a:ext cx="7763835" cy="1752600"/>
          </a:xfrm>
        </p:spPr>
        <p:txBody>
          <a:bodyPr/>
          <a:lstStyle>
            <a:lvl1pPr marL="0" indent="0" algn="l"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  <p:cxnSp>
        <p:nvCxnSpPr>
          <p:cNvPr id="15" name="Rett linje 14"/>
          <p:cNvCxnSpPr/>
          <p:nvPr userDrawn="1"/>
        </p:nvCxnSpPr>
        <p:spPr>
          <a:xfrm flipV="1">
            <a:off x="2190060" y="3750273"/>
            <a:ext cx="6953942" cy="3107727"/>
          </a:xfrm>
          <a:prstGeom prst="line">
            <a:avLst/>
          </a:prstGeom>
          <a:ln w="25400" cap="flat" cmpd="sng" algn="ctr">
            <a:solidFill>
              <a:schemeClr val="accent4">
                <a:lumMod val="60000"/>
                <a:lumOff val="40000"/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/>
          <p:cNvCxnSpPr/>
          <p:nvPr userDrawn="1"/>
        </p:nvCxnSpPr>
        <p:spPr>
          <a:xfrm rot="16200000" flipH="1">
            <a:off x="4816284" y="3694065"/>
            <a:ext cx="4297813" cy="2030055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/>
          <p:cNvCxnSpPr/>
          <p:nvPr userDrawn="1"/>
        </p:nvCxnSpPr>
        <p:spPr>
          <a:xfrm>
            <a:off x="5370147" y="4006212"/>
            <a:ext cx="3773855" cy="1504193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 rot="5400000">
            <a:off x="2187498" y="2118964"/>
            <a:ext cx="6858000" cy="2620072"/>
          </a:xfrm>
          <a:prstGeom prst="line">
            <a:avLst/>
          </a:prstGeom>
          <a:ln w="50800" cap="flat" cmpd="sng" algn="ctr">
            <a:solidFill>
              <a:srgbClr val="F1B52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tt linje 27"/>
          <p:cNvCxnSpPr/>
          <p:nvPr userDrawn="1"/>
        </p:nvCxnSpPr>
        <p:spPr>
          <a:xfrm>
            <a:off x="790575" y="3470437"/>
            <a:ext cx="4579572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Bilde 19" descr="LogoNors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7049" y="5990437"/>
            <a:ext cx="532755" cy="532755"/>
          </a:xfrm>
          <a:prstGeom prst="rect">
            <a:avLst/>
          </a:prstGeom>
        </p:spPr>
      </p:pic>
      <p:pic>
        <p:nvPicPr>
          <p:cNvPr id="21" name="Bilde 20" descr="UiT_Navn_en_blaa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360025" cy="22867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n-NO" smtClean="0"/>
              <a:pPr/>
              <a:t>28.10.2016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41748" y="1837780"/>
            <a:ext cx="4038600" cy="428838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n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837780"/>
            <a:ext cx="3902216" cy="428838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n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n-NO" smtClean="0"/>
              <a:pPr/>
              <a:t>28.10.2016</a:t>
            </a:fld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n-NO" smtClean="0"/>
              <a:pPr/>
              <a:t>28.10.2016</a:t>
            </a:fld>
            <a:endParaRPr lang="nn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2" y="0"/>
            <a:ext cx="9144000" cy="6858000"/>
          </a:xfrm>
          <a:prstGeom prst="rect">
            <a:avLst/>
          </a:prstGeom>
          <a:gradFill>
            <a:gsLst>
              <a:gs pos="54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54000"/>
                </a:schemeClr>
              </a:gs>
            </a:gsLst>
            <a:lin ang="3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n-NO" smtClean="0"/>
              <a:pPr/>
              <a:t>28.10.2016</a:t>
            </a:fld>
            <a:endParaRPr lang="nn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n-NO" smtClean="0"/>
              <a:pPr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n-NO" smtClean="0"/>
              <a:pPr/>
              <a:t>28.10.2016</a:t>
            </a:fld>
            <a:endParaRPr lang="nn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7" name="Rektangel 6"/>
          <p:cNvSpPr/>
          <p:nvPr userDrawn="1"/>
        </p:nvSpPr>
        <p:spPr>
          <a:xfrm>
            <a:off x="2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13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694365" y="3666178"/>
            <a:ext cx="7763835" cy="1752600"/>
          </a:xfrm>
        </p:spPr>
        <p:txBody>
          <a:bodyPr/>
          <a:lstStyle>
            <a:lvl1pPr marL="0" indent="0" algn="l"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n-NO" dirty="0"/>
          </a:p>
        </p:txBody>
      </p:sp>
      <p:cxnSp>
        <p:nvCxnSpPr>
          <p:cNvPr id="10" name="Rett linje 9"/>
          <p:cNvCxnSpPr/>
          <p:nvPr userDrawn="1"/>
        </p:nvCxnSpPr>
        <p:spPr>
          <a:xfrm flipV="1">
            <a:off x="2190060" y="3750273"/>
            <a:ext cx="6953942" cy="3107727"/>
          </a:xfrm>
          <a:prstGeom prst="line">
            <a:avLst/>
          </a:prstGeom>
          <a:ln w="25400" cap="flat" cmpd="sng" algn="ctr">
            <a:solidFill>
              <a:schemeClr val="accent4">
                <a:lumMod val="60000"/>
                <a:lumOff val="40000"/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/>
          <p:cNvCxnSpPr/>
          <p:nvPr userDrawn="1"/>
        </p:nvCxnSpPr>
        <p:spPr>
          <a:xfrm rot="16200000" flipH="1">
            <a:off x="4816284" y="3694065"/>
            <a:ext cx="4297813" cy="2030055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>
            <a:off x="5370147" y="4006212"/>
            <a:ext cx="3773855" cy="1504193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tt linje 12"/>
          <p:cNvCxnSpPr/>
          <p:nvPr userDrawn="1"/>
        </p:nvCxnSpPr>
        <p:spPr>
          <a:xfrm rot="5400000">
            <a:off x="2187498" y="2118964"/>
            <a:ext cx="6858000" cy="2620072"/>
          </a:xfrm>
          <a:prstGeom prst="line">
            <a:avLst/>
          </a:prstGeom>
          <a:ln w="50800" cap="flat" cmpd="sng" algn="ctr">
            <a:solidFill>
              <a:srgbClr val="F1B52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Undertittel 2"/>
          <p:cNvSpPr txBox="1">
            <a:spLocks/>
          </p:cNvSpPr>
          <p:nvPr userDrawn="1"/>
        </p:nvSpPr>
        <p:spPr>
          <a:xfrm>
            <a:off x="706461" y="5870703"/>
            <a:ext cx="7763835" cy="374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uit.no</a:t>
            </a:r>
            <a:endParaRPr kumimoji="0" lang="nn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pic>
        <p:nvPicPr>
          <p:cNvPr id="17" name="Bilde 16" descr="LogoNors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7049" y="5990437"/>
            <a:ext cx="532755" cy="532755"/>
          </a:xfrm>
          <a:prstGeom prst="rect">
            <a:avLst/>
          </a:prstGeom>
        </p:spPr>
      </p:pic>
      <p:pic>
        <p:nvPicPr>
          <p:cNvPr id="18" name="Bilde 17" descr="UiT_Navn_en_blaa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360025" cy="22867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56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2" y="0"/>
            <a:ext cx="9144000" cy="6858000"/>
          </a:xfrm>
          <a:prstGeom prst="rect">
            <a:avLst/>
          </a:prstGeom>
          <a:gradFill>
            <a:gsLst>
              <a:gs pos="54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54000"/>
                </a:schemeClr>
              </a:gs>
            </a:gsLst>
            <a:lin ang="3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70300" y="300207"/>
            <a:ext cx="7880116" cy="12169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n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29282" y="1751183"/>
            <a:ext cx="8229600" cy="4374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12376" y="6356350"/>
            <a:ext cx="647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Open Sans Light"/>
                <a:cs typeface="Open Sans Light"/>
              </a:defRPr>
            </a:lvl1pPr>
          </a:lstStyle>
          <a:p>
            <a:fld id="{8DF9E8F3-4849-FA48-B4C8-2D894E979956}" type="datetimeFigureOut">
              <a:rPr lang="nn-NO" smtClean="0"/>
              <a:pPr/>
              <a:t>28.10.2016</a:t>
            </a:fld>
            <a:endParaRPr lang="nn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49119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Open Sans Light"/>
                <a:cs typeface="Open Sans Light"/>
              </a:defRPr>
            </a:lvl1pPr>
          </a:lstStyle>
          <a:p>
            <a:endParaRPr lang="nn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827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 Light"/>
                <a:cs typeface="Open Sans Light"/>
              </a:defRPr>
            </a:lvl1pPr>
          </a:lstStyle>
          <a:p>
            <a:fld id="{48967F36-0B61-F749-ACDB-F36D75792314}" type="slidenum">
              <a:rPr lang="nn-NO" smtClean="0"/>
              <a:pPr/>
              <a:t>‹#›</a:t>
            </a:fld>
            <a:endParaRPr lang="nn-NO" dirty="0"/>
          </a:p>
        </p:txBody>
      </p:sp>
      <p:cxnSp>
        <p:nvCxnSpPr>
          <p:cNvPr id="10" name="Rett linje 9"/>
          <p:cNvCxnSpPr/>
          <p:nvPr/>
        </p:nvCxnSpPr>
        <p:spPr>
          <a:xfrm rot="5400000">
            <a:off x="7719376" y="5433376"/>
            <a:ext cx="2085544" cy="76370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/>
        </p:nvCxnSpPr>
        <p:spPr>
          <a:xfrm rot="10800000" flipV="1">
            <a:off x="6927456" y="5850106"/>
            <a:ext cx="2216545" cy="1007893"/>
          </a:xfrm>
          <a:prstGeom prst="line">
            <a:avLst/>
          </a:prstGeom>
          <a:ln>
            <a:solidFill>
              <a:schemeClr val="accent3">
                <a:alpha val="16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/>
          <p:nvPr/>
        </p:nvCxnSpPr>
        <p:spPr>
          <a:xfrm rot="5400000">
            <a:off x="8334481" y="6048478"/>
            <a:ext cx="1161841" cy="457200"/>
          </a:xfrm>
          <a:prstGeom prst="line">
            <a:avLst/>
          </a:prstGeom>
          <a:ln w="19050" cap="flat" cmpd="sng" algn="ctr">
            <a:solidFill>
              <a:schemeClr val="accent1"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/>
          <p:cNvCxnSpPr/>
          <p:nvPr/>
        </p:nvCxnSpPr>
        <p:spPr>
          <a:xfrm>
            <a:off x="770102" y="1603376"/>
            <a:ext cx="778878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2600" b="1" i="0" kern="1200">
          <a:solidFill>
            <a:schemeClr val="tx1"/>
          </a:solidFill>
          <a:latin typeface="Open Sans"/>
          <a:ea typeface="+mj-ea"/>
          <a:cs typeface="Open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Open Sans Light"/>
          <a:ea typeface="+mn-ea"/>
          <a:cs typeface="Open Sans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Open Sans Light"/>
          <a:ea typeface="+mn-ea"/>
          <a:cs typeface="Open Sans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Open Sans Light"/>
          <a:ea typeface="+mn-ea"/>
          <a:cs typeface="Open Sans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Open Sans Light"/>
          <a:ea typeface="+mn-ea"/>
          <a:cs typeface="Open Sans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Open Sans Light"/>
          <a:ea typeface="+mn-ea"/>
          <a:cs typeface="Open Sans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hyperlink" Target="http://www.usenix.org/events/lisa10/tech/slides/cass.pdf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hyperlink" Target="http://site.uit.no/nowac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urses.cs.washington.edu/courses/cse490h/11wi/CSE490H_files/gfs.pdf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google.com/archive/mapreduce-osdi04-slides/index.html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Data-intensive computing</a:t>
            </a:r>
            <a:endParaRPr lang="en-US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Inf-2202 Concurrent and Data-intensive Programming</a:t>
            </a:r>
          </a:p>
          <a:p>
            <a:r>
              <a:rPr lang="en-US" sz="2000" dirty="0" smtClean="0"/>
              <a:t>University of Tromsø, Fall </a:t>
            </a:r>
            <a:r>
              <a:rPr lang="en-US" sz="2000" dirty="0" smtClean="0"/>
              <a:t>2016</a:t>
            </a:r>
            <a:endParaRPr lang="en-US" sz="2000" dirty="0" smtClean="0"/>
          </a:p>
          <a:p>
            <a:r>
              <a:rPr lang="en-US" sz="2000" dirty="0" smtClean="0"/>
              <a:t>Lars Ailo Bongo (larsab@cs.uit.no)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4" y="2370661"/>
            <a:ext cx="1473200" cy="1473200"/>
          </a:xfrm>
          <a:prstGeom prst="rect">
            <a:avLst/>
          </a:prstGeom>
        </p:spPr>
      </p:pic>
      <p:sp>
        <p:nvSpPr>
          <p:cNvPr id="5" name="&quot;No&quot; Symbol 4"/>
          <p:cNvSpPr/>
          <p:nvPr/>
        </p:nvSpPr>
        <p:spPr>
          <a:xfrm>
            <a:off x="416303" y="2692393"/>
            <a:ext cx="914400" cy="914400"/>
          </a:xfrm>
          <a:prstGeom prst="noSmok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710" t="7972" r="17314" b="12757"/>
          <a:stretch/>
        </p:blipFill>
        <p:spPr>
          <a:xfrm>
            <a:off x="3505205" y="2370661"/>
            <a:ext cx="1744133" cy="147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102" y="3856328"/>
            <a:ext cx="1172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&lt;100ms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748722" y="3856328"/>
            <a:ext cx="119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seconds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760410" y="3885729"/>
            <a:ext cx="1201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minutes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588370" y="3915130"/>
            <a:ext cx="129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hours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092711" y="3915130"/>
            <a:ext cx="1854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weeks</a:t>
            </a:r>
            <a:endParaRPr lang="en-US" sz="24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5440190" y="2624663"/>
            <a:ext cx="1443418" cy="1219198"/>
            <a:chOff x="2002718" y="5012268"/>
            <a:chExt cx="1443418" cy="121919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012268"/>
              <a:ext cx="721709" cy="60959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012268"/>
              <a:ext cx="721709" cy="60959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621867"/>
              <a:ext cx="721709" cy="60959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621867"/>
              <a:ext cx="721709" cy="609599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7504088" y="2167464"/>
            <a:ext cx="1443418" cy="1219198"/>
            <a:chOff x="2002718" y="5012268"/>
            <a:chExt cx="1443418" cy="121919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012268"/>
              <a:ext cx="721709" cy="6095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012268"/>
              <a:ext cx="721709" cy="60959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621867"/>
              <a:ext cx="721709" cy="60959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621867"/>
              <a:ext cx="721709" cy="60959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7267726" y="2404531"/>
            <a:ext cx="1443418" cy="1219198"/>
            <a:chOff x="2002718" y="5012268"/>
            <a:chExt cx="1443418" cy="1219198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012268"/>
              <a:ext cx="721709" cy="60959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012268"/>
              <a:ext cx="721709" cy="60959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621867"/>
              <a:ext cx="721709" cy="609599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621867"/>
              <a:ext cx="721709" cy="60959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025478" y="2573864"/>
            <a:ext cx="1443418" cy="1219198"/>
            <a:chOff x="2002718" y="5012268"/>
            <a:chExt cx="1443418" cy="121919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012268"/>
              <a:ext cx="721709" cy="60959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012268"/>
              <a:ext cx="721709" cy="60959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621867"/>
              <a:ext cx="721709" cy="60959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621867"/>
              <a:ext cx="721709" cy="609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832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 or </a:t>
            </a:r>
            <a:r>
              <a:rPr lang="en-US" sz="2400" dirty="0" err="1" smtClean="0"/>
              <a:t>Matlab</a:t>
            </a:r>
            <a:r>
              <a:rPr lang="en-US" sz="2400" dirty="0" smtClean="0"/>
              <a:t> implementation</a:t>
            </a:r>
          </a:p>
          <a:p>
            <a:r>
              <a:rPr lang="en-US" sz="2400" dirty="0" smtClean="0"/>
              <a:t>Algorithm parameter tuning</a:t>
            </a:r>
          </a:p>
          <a:p>
            <a:r>
              <a:rPr lang="en-US" sz="2400" dirty="0" smtClean="0"/>
              <a:t>C++/ Java / … implementation</a:t>
            </a:r>
          </a:p>
          <a:p>
            <a:r>
              <a:rPr lang="en-US" sz="2400" dirty="0" smtClean="0"/>
              <a:t>Data structure optimization</a:t>
            </a:r>
          </a:p>
          <a:p>
            <a:r>
              <a:rPr lang="en-US" sz="2400" dirty="0" smtClean="0"/>
              <a:t>Multi-threaded parallelization (single machine)</a:t>
            </a:r>
          </a:p>
          <a:p>
            <a:r>
              <a:rPr lang="en-US" sz="2400" dirty="0" smtClean="0"/>
              <a:t>Distributed parallelization (multiple-machines)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250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History of Big Data + Biology</a:t>
            </a:r>
          </a:p>
          <a:p>
            <a:r>
              <a:rPr lang="en-US" dirty="0" smtClean="0"/>
              <a:t>My research</a:t>
            </a:r>
          </a:p>
          <a:p>
            <a:r>
              <a:rPr lang="en-US" dirty="0" smtClean="0"/>
              <a:t>Google </a:t>
            </a:r>
            <a:r>
              <a:rPr lang="en-US" dirty="0" smtClean="0"/>
              <a:t>File System</a:t>
            </a:r>
          </a:p>
          <a:p>
            <a:r>
              <a:rPr lang="en-US" dirty="0" smtClean="0"/>
              <a:t>MapReduce</a:t>
            </a:r>
          </a:p>
        </p:txBody>
      </p:sp>
    </p:spTree>
    <p:extLst>
      <p:ext uri="{BB962C8B-B14F-4D97-AF65-F5344CB8AC3E}">
        <p14:creationId xmlns:p14="http://schemas.microsoft.com/office/powerpoint/2010/main" val="213388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00" y="0"/>
            <a:ext cx="522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12" y="268312"/>
            <a:ext cx="6845300" cy="142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" y="1962150"/>
            <a:ext cx="7797800" cy="1460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780032"/>
            <a:ext cx="7772400" cy="147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5648092"/>
            <a:ext cx="38100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6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925173" cy="3855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27498"/>
          <a:stretch/>
        </p:blipFill>
        <p:spPr>
          <a:xfrm>
            <a:off x="1533818" y="3946398"/>
            <a:ext cx="7388839" cy="27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5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0" y="0"/>
            <a:ext cx="4810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0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Jim Grays Talk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1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9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3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88900"/>
            <a:ext cx="508000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8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Today:</a:t>
            </a:r>
          </a:p>
          <a:p>
            <a:pPr lvl="1"/>
            <a:r>
              <a:rPr lang="en-US" dirty="0" smtClean="0"/>
              <a:t>Introduction to data-intensive computing</a:t>
            </a:r>
          </a:p>
          <a:p>
            <a:pPr lvl="1"/>
            <a:r>
              <a:rPr lang="en-US" dirty="0" smtClean="0"/>
              <a:t>Data-intensive computing platforms</a:t>
            </a:r>
          </a:p>
          <a:p>
            <a:pPr lvl="2"/>
            <a:r>
              <a:rPr lang="en-US" dirty="0" smtClean="0"/>
              <a:t>Google File System, </a:t>
            </a:r>
            <a:r>
              <a:rPr lang="en-US" dirty="0" smtClean="0"/>
              <a:t>MapReduce</a:t>
            </a:r>
          </a:p>
          <a:p>
            <a:pPr lvl="1"/>
            <a:r>
              <a:rPr lang="en-US" dirty="0" smtClean="0"/>
              <a:t>My research</a:t>
            </a:r>
            <a:endParaRPr lang="en-US" dirty="0" smtClean="0"/>
          </a:p>
          <a:p>
            <a:r>
              <a:rPr lang="en-US" dirty="0" smtClean="0"/>
              <a:t>3</a:t>
            </a:r>
            <a:r>
              <a:rPr lang="en-US" dirty="0" smtClean="0"/>
              <a:t>/11: </a:t>
            </a:r>
            <a:r>
              <a:rPr lang="en-US" dirty="0" smtClean="0"/>
              <a:t>Spark ecosyste</a:t>
            </a:r>
            <a:r>
              <a:rPr lang="en-US" dirty="0"/>
              <a:t>m</a:t>
            </a:r>
            <a:endParaRPr lang="en-US" dirty="0" smtClean="0"/>
          </a:p>
          <a:p>
            <a:pPr lvl="1"/>
            <a:r>
              <a:rPr lang="en-US" dirty="0" err="1" smtClean="0"/>
              <a:t>GraphX</a:t>
            </a:r>
            <a:r>
              <a:rPr lang="en-US" dirty="0" smtClean="0"/>
              <a:t>, </a:t>
            </a:r>
            <a:r>
              <a:rPr lang="en-US" dirty="0" err="1" smtClean="0"/>
              <a:t>Mllib</a:t>
            </a:r>
            <a:r>
              <a:rPr lang="en-US" dirty="0" smtClean="0"/>
              <a:t>, Spark-R,</a:t>
            </a:r>
            <a:r>
              <a:rPr lang="mr-IN" dirty="0" smtClean="0"/>
              <a:t>…</a:t>
            </a:r>
            <a:endParaRPr lang="en-US" dirty="0"/>
          </a:p>
          <a:p>
            <a:r>
              <a:rPr lang="en-US" dirty="0" smtClean="0"/>
              <a:t>4/11: Guest lecture about </a:t>
            </a:r>
            <a:r>
              <a:rPr lang="en-US" dirty="0" err="1" smtClean="0"/>
              <a:t>Stallo</a:t>
            </a:r>
            <a:r>
              <a:rPr lang="en-US" dirty="0" smtClean="0"/>
              <a:t> Supercomputer?</a:t>
            </a:r>
          </a:p>
          <a:p>
            <a:r>
              <a:rPr lang="en-US" dirty="0" smtClean="0"/>
              <a:t>10/11: Guest lecture?</a:t>
            </a:r>
          </a:p>
          <a:p>
            <a:r>
              <a:rPr lang="en-US" dirty="0" smtClean="0"/>
              <a:t>11/11: Summary lecture</a:t>
            </a:r>
          </a:p>
          <a:p>
            <a:r>
              <a:rPr lang="en-US" dirty="0" smtClean="0"/>
              <a:t>24/11: Exam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60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635000"/>
            <a:ext cx="43942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7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Storage Systems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6" y="152400"/>
            <a:ext cx="8915400" cy="570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52600" y="6330287"/>
            <a:ext cx="642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>
                <a:hlinkClick r:id="rId3"/>
              </a:rPr>
              <a:t>http://www.usenix.org/events/lisa10/tech/slides/cass.pdf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06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533400"/>
            <a:ext cx="81534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8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0"/>
            <a:ext cx="7327900" cy="147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41240"/>
            <a:ext cx="8839200" cy="1358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092161"/>
            <a:ext cx="77724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8846"/>
          <a:stretch/>
        </p:blipFill>
        <p:spPr>
          <a:xfrm>
            <a:off x="2578100" y="4808255"/>
            <a:ext cx="3987800" cy="197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0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0069"/>
          <a:stretch/>
        </p:blipFill>
        <p:spPr>
          <a:xfrm>
            <a:off x="0" y="1509470"/>
            <a:ext cx="9144000" cy="18721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8041"/>
          <a:stretch/>
        </p:blipFill>
        <p:spPr>
          <a:xfrm>
            <a:off x="0" y="4265515"/>
            <a:ext cx="9144000" cy="159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8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365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 experiment being conducted using Min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7" y="321276"/>
            <a:ext cx="4665023" cy="311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tps://nanoporetech.com/sites/default/files/s3/2016-09/smidgion-product-head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5" r="13180"/>
          <a:stretch/>
        </p:blipFill>
        <p:spPr bwMode="auto">
          <a:xfrm>
            <a:off x="234777" y="3607400"/>
            <a:ext cx="4864100" cy="325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ltrax-le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13" y="1460500"/>
            <a:ext cx="4200087" cy="292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38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635000"/>
            <a:ext cx="43942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8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635000"/>
            <a:ext cx="43942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9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635000"/>
            <a:ext cx="43942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8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Data-intensive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Big data</a:t>
            </a:r>
          </a:p>
          <a:p>
            <a:r>
              <a:rPr lang="en-US" dirty="0" smtClean="0"/>
              <a:t>+ Machine learning/ statistics</a:t>
            </a:r>
          </a:p>
          <a:p>
            <a:pPr lvl="1"/>
            <a:r>
              <a:rPr lang="en-US" dirty="0" smtClean="0"/>
              <a:t>FYS-3012 Pattern recognition</a:t>
            </a:r>
          </a:p>
          <a:p>
            <a:pPr lvl="1"/>
            <a:r>
              <a:rPr lang="en-US" dirty="0" smtClean="0"/>
              <a:t>(Linear algebra &amp; statistics)</a:t>
            </a:r>
          </a:p>
          <a:p>
            <a:r>
              <a:rPr lang="en-US" dirty="0" smtClean="0"/>
              <a:t>+ Distributed systems</a:t>
            </a:r>
          </a:p>
          <a:p>
            <a:pPr lvl="1"/>
            <a:r>
              <a:rPr lang="en-US" dirty="0" smtClean="0"/>
              <a:t>INF-3200, INF-3203, INF-3201, and more</a:t>
            </a:r>
          </a:p>
          <a:p>
            <a:r>
              <a:rPr lang="en-US" dirty="0" smtClean="0"/>
              <a:t>(= Data analytics)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30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153400" cy="574675"/>
          </a:xfrm>
        </p:spPr>
        <p:txBody>
          <a:bodyPr/>
          <a:lstStyle/>
          <a:p>
            <a:pPr eaLnBrk="1" hangingPunct="1"/>
            <a:r>
              <a:rPr lang="en-US">
                <a:latin typeface="Corbel" charset="0"/>
              </a:rPr>
              <a:t>Data growth </a:t>
            </a:r>
            <a:r>
              <a:rPr lang="en-GB">
                <a:latin typeface="Corbel" charset="0"/>
              </a:rPr>
              <a:t>in the life sciences</a:t>
            </a:r>
            <a:endParaRPr lang="en-US">
              <a:latin typeface="Corbel" charset="0"/>
            </a:endParaRPr>
          </a:p>
        </p:txBody>
      </p:sp>
      <p:pic>
        <p:nvPicPr>
          <p:cNvPr id="2867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899085"/>
            <a:ext cx="83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PB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83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819" y="627729"/>
            <a:ext cx="6108312" cy="5578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43688" y="3232408"/>
            <a:ext cx="323803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Increase in </a:t>
            </a:r>
            <a:r>
              <a:rPr lang="en-US" dirty="0" err="1" smtClean="0"/>
              <a:t>bionformaticians</a:t>
            </a:r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006681" y="4483911"/>
            <a:ext cx="4169518" cy="740187"/>
            <a:chOff x="4102086" y="4912536"/>
            <a:chExt cx="4169518" cy="74018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102086" y="5641485"/>
              <a:ext cx="4169518" cy="11238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6023886" y="4912536"/>
              <a:ext cx="710451" cy="369332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@</a:t>
              </a:r>
              <a:r>
                <a:rPr lang="en-US" dirty="0" err="1" smtClean="0"/>
                <a:t>UiT</a:t>
              </a:r>
              <a:endParaRPr lang="en-US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6304851" y="5281868"/>
              <a:ext cx="224302" cy="35961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075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BDPS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5027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Goal</a:t>
            </a:r>
            <a:endParaRPr lang="en-US" dirty="0"/>
          </a:p>
        </p:txBody>
      </p:sp>
      <p:pic>
        <p:nvPicPr>
          <p:cNvPr id="4" name="Picture 3" descr="An external file that holds a picture, illustration, etc.&#10;Object name is 169.S1067502708002417.g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77" y="2745314"/>
            <a:ext cx="6667045" cy="126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39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3738" y="1775735"/>
            <a:ext cx="6326261" cy="2885541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670297" y="300207"/>
            <a:ext cx="7880116" cy="12169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600" b="1" i="0" u="sng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EXCELLENCE:</a:t>
            </a:r>
            <a:r>
              <a:rPr lang="en-US" sz="26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6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Norwegian </a:t>
            </a:r>
            <a:r>
              <a:rPr lang="en-US" sz="26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Woman and Cancer (NOWAC)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70297" y="4748378"/>
            <a:ext cx="7888581" cy="16748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 and unique </a:t>
            </a:r>
            <a:r>
              <a:rPr lang="en-US" sz="20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biobank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blood samples</a:t>
            </a:r>
          </a:p>
          <a:p>
            <a:pPr marL="342900" marR="0" lvl="0" indent="-3429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Understand development of cancer (and how to avoid it)</a:t>
            </a:r>
          </a:p>
          <a:p>
            <a:pPr marL="342900" marR="0" lvl="0" indent="-3429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 diagnosis approaches</a:t>
            </a:r>
          </a:p>
          <a:p>
            <a:pPr marL="342900" marR="0" lvl="0" indent="-3429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 or improve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treatment</a:t>
            </a:r>
          </a:p>
          <a:p>
            <a:pPr lvl="0">
              <a:spcBef>
                <a:spcPts val="400"/>
              </a:spcBef>
              <a:buClr>
                <a:schemeClr val="dk1"/>
              </a:buClr>
              <a:buSzPct val="100000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http://site.uit.no/nowac</a:t>
            </a: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/</a:t>
            </a:r>
            <a:endParaRPr lang="en-US" sz="20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154903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6" descr="map-memb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0"/>
            <a:ext cx="6372225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itle 2"/>
          <p:cNvSpPr>
            <a:spLocks noGrp="1"/>
          </p:cNvSpPr>
          <p:nvPr>
            <p:ph type="title" idx="4294967295"/>
          </p:nvPr>
        </p:nvSpPr>
        <p:spPr>
          <a:xfrm>
            <a:off x="308250" y="44146"/>
            <a:ext cx="5186363" cy="1152525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dirty="0" smtClean="0">
                <a:solidFill>
                  <a:schemeClr val="accent1"/>
                </a:solidFill>
                <a:latin typeface="Corbel" charset="0"/>
              </a:rPr>
              <a:t/>
            </a:r>
            <a:br>
              <a:rPr lang="en-US" sz="2700" dirty="0" smtClean="0">
                <a:solidFill>
                  <a:schemeClr val="accent1"/>
                </a:solidFill>
                <a:latin typeface="Corbel" charset="0"/>
              </a:rPr>
            </a:br>
            <a:r>
              <a:rPr lang="en-US" sz="2700" u="sng" dirty="0" smtClean="0">
                <a:latin typeface="Corbel" charset="0"/>
              </a:rPr>
              <a:t>IMPACT</a:t>
            </a:r>
            <a:r>
              <a:rPr lang="en-US" sz="2700" dirty="0" smtClean="0">
                <a:latin typeface="Corbel" charset="0"/>
              </a:rPr>
              <a:t>:</a:t>
            </a:r>
            <a:br>
              <a:rPr lang="en-US" sz="2700" dirty="0" smtClean="0">
                <a:latin typeface="Corbel" charset="0"/>
              </a:rPr>
            </a:br>
            <a:r>
              <a:rPr lang="en-US" sz="2700" dirty="0" smtClean="0">
                <a:latin typeface="Corbel" charset="0"/>
              </a:rPr>
              <a:t>ELIXIR: An </a:t>
            </a:r>
            <a:r>
              <a:rPr lang="en-US" sz="2700" dirty="0">
                <a:latin typeface="Corbel" charset="0"/>
              </a:rPr>
              <a:t>international distributed infrastructure for biological data</a:t>
            </a:r>
          </a:p>
        </p:txBody>
      </p:sp>
      <p:sp>
        <p:nvSpPr>
          <p:cNvPr id="60419" name="Content Placeholder 1"/>
          <p:cNvSpPr>
            <a:spLocks noGrp="1"/>
          </p:cNvSpPr>
          <p:nvPr>
            <p:ph idx="4294967295"/>
          </p:nvPr>
        </p:nvSpPr>
        <p:spPr>
          <a:xfrm>
            <a:off x="980112" y="1718997"/>
            <a:ext cx="2087563" cy="2487576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1800" i="1" dirty="0">
                <a:latin typeface="Corbel"/>
                <a:cs typeface="Corbel"/>
              </a:rPr>
              <a:t>Data</a:t>
            </a:r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1800" i="1" dirty="0">
                <a:latin typeface="Corbel"/>
                <a:cs typeface="Corbel"/>
              </a:rPr>
              <a:t>Standards</a:t>
            </a:r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1800" i="1" dirty="0" smtClean="0">
                <a:latin typeface="Corbel"/>
                <a:cs typeface="Corbel"/>
              </a:rPr>
              <a:t>Tools</a:t>
            </a:r>
            <a:endParaRPr lang="en-US" sz="1800" i="1" dirty="0">
              <a:latin typeface="Corbel"/>
              <a:cs typeface="Corbel"/>
            </a:endParaRPr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1800" i="1" dirty="0">
                <a:latin typeface="Corbel"/>
                <a:cs typeface="Corbel"/>
              </a:rPr>
              <a:t>Compute</a:t>
            </a:r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1800" i="1" dirty="0">
                <a:latin typeface="Corbel"/>
                <a:cs typeface="Corbel"/>
              </a:rPr>
              <a:t>Training</a:t>
            </a:r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endParaRPr lang="en-US" sz="2200" i="1" dirty="0">
              <a:latin typeface="Corbel" charset="0"/>
            </a:endParaRPr>
          </a:p>
        </p:txBody>
      </p:sp>
      <p:pic>
        <p:nvPicPr>
          <p:cNvPr id="60420" name="Picture 2" descr="data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69138"/>
            <a:ext cx="406598" cy="34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3" descr="compu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07569"/>
            <a:ext cx="418955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4" descr="standard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78494"/>
            <a:ext cx="387846" cy="33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5" descr="tool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22" y="2563192"/>
            <a:ext cx="41917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6" descr="trainin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66241"/>
            <a:ext cx="406243" cy="35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51520" y="1242390"/>
            <a:ext cx="24693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2075">
              <a:buClr>
                <a:schemeClr val="accent1"/>
              </a:buClr>
              <a:defRPr/>
            </a:pPr>
            <a:r>
              <a:rPr lang="en-US" sz="2200" i="1" dirty="0">
                <a:solidFill>
                  <a:srgbClr val="E68422"/>
                </a:solidFill>
                <a:latin typeface="Corbel"/>
                <a:cs typeface="Corbel"/>
              </a:rPr>
              <a:t>Technical platforms</a:t>
            </a:r>
          </a:p>
        </p:txBody>
      </p:sp>
      <p:sp>
        <p:nvSpPr>
          <p:cNvPr id="60428" name="Rectangle 21"/>
          <p:cNvSpPr>
            <a:spLocks noChangeArrowheads="1"/>
          </p:cNvSpPr>
          <p:nvPr/>
        </p:nvSpPr>
        <p:spPr bwMode="auto">
          <a:xfrm>
            <a:off x="251520" y="4328371"/>
            <a:ext cx="22685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92075">
              <a:buClr>
                <a:schemeClr val="accent1"/>
              </a:buClr>
            </a:pPr>
            <a:r>
              <a:rPr lang="en-US" sz="2200" i="1" dirty="0" smtClean="0">
                <a:solidFill>
                  <a:srgbClr val="E68422"/>
                </a:solidFill>
                <a:latin typeface="Corbel" charset="0"/>
                <a:cs typeface="Geneva" charset="0"/>
              </a:rPr>
              <a:t>User communities </a:t>
            </a:r>
            <a:endParaRPr lang="en-US" sz="2200" dirty="0">
              <a:solidFill>
                <a:srgbClr val="E68422"/>
              </a:solidFill>
            </a:endParaRPr>
          </a:p>
        </p:txBody>
      </p:sp>
      <p:pic>
        <p:nvPicPr>
          <p:cNvPr id="60429" name="Picture 8" descr="rar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11" y="6416603"/>
            <a:ext cx="429342" cy="44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0" name="Picture 9" descr="plants-agri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78" y="5357418"/>
            <a:ext cx="421286" cy="41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1" name="Picture 10" descr="human-dat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63" y="5912547"/>
            <a:ext cx="398390" cy="40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2" name="Picture 11" descr="marine01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35" y="4830913"/>
            <a:ext cx="432734" cy="42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33" name="Rectangle 12"/>
          <p:cNvSpPr>
            <a:spLocks noChangeArrowheads="1"/>
          </p:cNvSpPr>
          <p:nvPr/>
        </p:nvSpPr>
        <p:spPr bwMode="auto">
          <a:xfrm>
            <a:off x="899592" y="4832427"/>
            <a:ext cx="2134332" cy="35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700" i="1" dirty="0">
                <a:solidFill>
                  <a:schemeClr val="tx1"/>
                </a:solidFill>
                <a:latin typeface="Corbel" charset="0"/>
                <a:cs typeface="Geneva" charset="0"/>
              </a:rPr>
              <a:t>Marine </a:t>
            </a:r>
            <a:r>
              <a:rPr lang="en-US" sz="1700" i="1" dirty="0" err="1">
                <a:solidFill>
                  <a:schemeClr val="tx1"/>
                </a:solidFill>
                <a:latin typeface="Corbel" charset="0"/>
                <a:cs typeface="Geneva" charset="0"/>
              </a:rPr>
              <a:t>metagenomics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60434" name="Rectangle 16"/>
          <p:cNvSpPr>
            <a:spLocks noChangeArrowheads="1"/>
          </p:cNvSpPr>
          <p:nvPr/>
        </p:nvSpPr>
        <p:spPr bwMode="auto">
          <a:xfrm>
            <a:off x="925496" y="5917847"/>
            <a:ext cx="1293632" cy="35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700" i="1" dirty="0">
                <a:solidFill>
                  <a:schemeClr val="tx1"/>
                </a:solidFill>
                <a:latin typeface="Corbel" charset="0"/>
                <a:cs typeface="Geneva" charset="0"/>
              </a:rPr>
              <a:t>Human data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60435" name="Rectangle 17"/>
          <p:cNvSpPr>
            <a:spLocks noChangeArrowheads="1"/>
          </p:cNvSpPr>
          <p:nvPr/>
        </p:nvSpPr>
        <p:spPr bwMode="auto">
          <a:xfrm>
            <a:off x="899592" y="5381533"/>
            <a:ext cx="2123257" cy="35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700" i="1" dirty="0">
                <a:solidFill>
                  <a:schemeClr val="tx1"/>
                </a:solidFill>
                <a:latin typeface="Corbel" charset="0"/>
                <a:cs typeface="Geneva" charset="0"/>
              </a:rPr>
              <a:t>Crop and forest plants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60436" name="Rectangle 18"/>
          <p:cNvSpPr>
            <a:spLocks noChangeArrowheads="1"/>
          </p:cNvSpPr>
          <p:nvPr/>
        </p:nvSpPr>
        <p:spPr bwMode="auto">
          <a:xfrm>
            <a:off x="921921" y="6436422"/>
            <a:ext cx="1377849" cy="35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700" i="1" dirty="0">
                <a:solidFill>
                  <a:schemeClr val="tx1"/>
                </a:solidFill>
                <a:latin typeface="Corbel" charset="0"/>
                <a:cs typeface="Geneva" charset="0"/>
              </a:rPr>
              <a:t>Rare diseases</a:t>
            </a:r>
            <a:endParaRPr lang="en-US" sz="1700" dirty="0">
              <a:solidFill>
                <a:schemeClr val="tx1"/>
              </a:solidFill>
            </a:endParaRPr>
          </a:p>
        </p:txBody>
      </p:sp>
      <p:pic>
        <p:nvPicPr>
          <p:cNvPr id="22" name="Picture 21" descr="ELIXIR_logo_white_background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085184"/>
            <a:ext cx="2159055" cy="162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1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670297" y="300207"/>
            <a:ext cx="7880116" cy="12169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600" b="1" i="0" u="sng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INNOVATION:</a:t>
            </a:r>
            <a:r>
              <a:rPr lang="en-US" sz="26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6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Lung </a:t>
            </a:r>
            <a:r>
              <a:rPr lang="en-US" sz="26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sounds 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70300" y="1751175"/>
            <a:ext cx="3963600" cy="194560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600"/>
              </a:spcBef>
              <a:buClr>
                <a:srgbClr val="48231E"/>
              </a:buClr>
              <a:buSzPct val="100000"/>
              <a:buFont typeface="Arial"/>
              <a:buChar char="•"/>
            </a:pPr>
            <a:r>
              <a:rPr lang="en-US" sz="2200" dirty="0" smtClean="0">
                <a:solidFill>
                  <a:srgbClr val="48231E"/>
                </a:solidFill>
              </a:rPr>
              <a:t>1000s </a:t>
            </a:r>
            <a:r>
              <a:rPr lang="en-US" sz="2200" dirty="0">
                <a:solidFill>
                  <a:srgbClr val="48231E"/>
                </a:solidFill>
              </a:rPr>
              <a:t>of recordings (</a:t>
            </a:r>
            <a:r>
              <a:rPr lang="en-US" sz="2200" dirty="0" err="1">
                <a:solidFill>
                  <a:srgbClr val="48231E"/>
                </a:solidFill>
              </a:rPr>
              <a:t>Tromsøundersøkelsen</a:t>
            </a:r>
            <a:r>
              <a:rPr lang="en-US" sz="2200" dirty="0">
                <a:solidFill>
                  <a:srgbClr val="48231E"/>
                </a:solidFill>
              </a:rPr>
              <a:t>)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buClr>
                <a:srgbClr val="48231E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rgbClr val="48231E"/>
                </a:solidFill>
              </a:rPr>
              <a:t>Machine learning based </a:t>
            </a:r>
            <a:r>
              <a:rPr lang="en-US" sz="2200" dirty="0" smtClean="0">
                <a:solidFill>
                  <a:srgbClr val="48231E"/>
                </a:solidFill>
              </a:rPr>
              <a:t>classification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buClr>
                <a:srgbClr val="48231E"/>
              </a:buClr>
              <a:buSzPct val="100000"/>
              <a:buFont typeface="Arial"/>
              <a:buChar char="•"/>
            </a:pPr>
            <a:r>
              <a:rPr lang="en-US" sz="2200" dirty="0" smtClean="0">
                <a:solidFill>
                  <a:srgbClr val="48231E"/>
                </a:solidFill>
              </a:rPr>
              <a:t>Commercialization</a:t>
            </a:r>
            <a:endParaRPr lang="en-US" sz="2200" dirty="0">
              <a:solidFill>
                <a:srgbClr val="48231E"/>
              </a:solidFill>
            </a:endParaRPr>
          </a:p>
        </p:txBody>
      </p:sp>
      <p:pic>
        <p:nvPicPr>
          <p:cNvPr id="125" name="Shape 12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11650" y="68750"/>
            <a:ext cx="3782099" cy="38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1652" y="4021202"/>
            <a:ext cx="3782099" cy="2836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60665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670297" y="300207"/>
            <a:ext cx="7880116" cy="12169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600" b="1" i="0" u="sng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IMPLEMENTATION</a:t>
            </a:r>
            <a:r>
              <a:rPr lang="en-US" sz="26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br>
              <a:rPr lang="en-US" sz="26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Team</a:t>
            </a:r>
            <a:endParaRPr lang="en-US" sz="26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71229" y="1690355"/>
            <a:ext cx="3919844" cy="42883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NOWAC</a:t>
            </a:r>
          </a:p>
          <a:p>
            <a:pPr marL="742950" marR="0" lvl="1" indent="-2857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Einar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Holsbø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PhD student)</a:t>
            </a:r>
          </a:p>
          <a:p>
            <a:pPr marL="742950" marR="0" lvl="1" indent="-2857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Bjørn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Fjukstad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PhD student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742950" marR="0" lvl="1" indent="-2857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Morten </a:t>
            </a:r>
            <a:r>
              <a:rPr lang="en-US" sz="20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Grønnesby</a:t>
            </a: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b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(PhD student)</a:t>
            </a:r>
            <a:endParaRPr sz="2000" dirty="0">
              <a:solidFill>
                <a:schemeClr val="dk1"/>
              </a:solidFill>
            </a:endParaRPr>
          </a:p>
          <a:p>
            <a:pPr marL="457200" marR="0" lvl="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</a:pP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ther projects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Johan </a:t>
            </a:r>
            <a:r>
              <a:rPr lang="en-US" sz="20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Ravn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(master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student, lung sounds) </a:t>
            </a:r>
            <a:endParaRPr lang="en-US" sz="20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Frode</a:t>
            </a: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Opdahl</a:t>
            </a: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(master </a:t>
            </a: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student, virtual reality)</a:t>
            </a:r>
            <a:endParaRPr lang="en-US" sz="20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Nina </a:t>
            </a:r>
            <a:r>
              <a:rPr lang="en-US" sz="20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Angelvik</a:t>
            </a: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(master </a:t>
            </a: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student, air pollution)</a:t>
            </a:r>
            <a:endParaRPr lang="en-US" sz="20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</a:pPr>
            <a:endParaRPr lang="en-US" sz="20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</a:pPr>
            <a:endParaRPr lang="en-US" sz="20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7145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</a:pPr>
            <a:endParaRPr sz="20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Shape 133"/>
          <p:cNvSpPr txBox="1">
            <a:spLocks noGrp="1"/>
          </p:cNvSpPr>
          <p:nvPr>
            <p:ph type="body" idx="4294967295"/>
          </p:nvPr>
        </p:nvSpPr>
        <p:spPr>
          <a:xfrm>
            <a:off x="4881628" y="1654304"/>
            <a:ext cx="3977065" cy="42883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  <a:buClr>
                <a:srgbClr val="000000"/>
              </a:buClr>
              <a:buSzPct val="100000"/>
            </a:pPr>
            <a: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Center 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Bioinformatics (</a:t>
            </a:r>
            <a:r>
              <a:rPr lang="en-US" sz="20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SfB</a:t>
            </a:r>
            <a: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en-US" sz="2000" b="0" i="0" u="none" strike="noStrike" cap="none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Edvard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Pedersen </a:t>
            </a:r>
            <a: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PhD student)</a:t>
            </a:r>
          </a:p>
          <a:p>
            <a:pPr marL="742950" marR="0" lvl="1" indent="-28575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Espen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Robertsen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PhD student) </a:t>
            </a:r>
          </a:p>
          <a:p>
            <a:pPr marL="742950" marR="0" lvl="1" indent="-28575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Inge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Alexander </a:t>
            </a:r>
            <a:r>
              <a:rPr lang="en-US" sz="20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Raknes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(engineer)</a:t>
            </a:r>
          </a:p>
          <a:p>
            <a:pPr marL="742950" marR="0" lvl="1" indent="-28575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Giacomo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Tartari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(engineer</a:t>
            </a:r>
            <a: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742950" marR="0" lvl="1" indent="-28575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0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Aleksandr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Agafonov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(engineer)</a:t>
            </a:r>
          </a:p>
          <a:p>
            <a:pPr marL="742950" marR="0" lvl="1" indent="-28575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Jon 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Ivar Kristiansen (system administrator)</a:t>
            </a:r>
          </a:p>
        </p:txBody>
      </p:sp>
    </p:spTree>
    <p:extLst>
      <p:ext uri="{BB962C8B-B14F-4D97-AF65-F5344CB8AC3E}">
        <p14:creationId xmlns:p14="http://schemas.microsoft.com/office/powerpoint/2010/main" val="11335986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idtjof Nans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22" y="0"/>
            <a:ext cx="4873625" cy="684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66122" y="-1"/>
            <a:ext cx="4873625" cy="1098075"/>
          </a:xfrm>
          <a:prstGeom prst="rect">
            <a:avLst/>
          </a:prstGeom>
          <a:solidFill>
            <a:srgbClr val="F3E2C6"/>
          </a:solidFill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endParaRPr lang="nb-NO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81079" y="461941"/>
            <a:ext cx="4656330" cy="662592"/>
          </a:xfrm>
          <a:prstGeom prst="rect">
            <a:avLst/>
          </a:prstGeom>
          <a:solidFill>
            <a:srgbClr val="F3E2C6"/>
          </a:solidFill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nb-NO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Interactive Data Exploration</a:t>
            </a:r>
            <a:endParaRPr lang="nb-NO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465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Data Exploration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Human experts for data analysis</a:t>
            </a:r>
          </a:p>
          <a:p>
            <a:r>
              <a:rPr lang="en-US" sz="2400" dirty="0" smtClean="0"/>
              <a:t>Interactive user interface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nalysis methods and models</a:t>
            </a:r>
          </a:p>
          <a:p>
            <a:r>
              <a:rPr lang="en-US" sz="2400" dirty="0" smtClean="0"/>
              <a:t>Data management and backend processing</a:t>
            </a:r>
          </a:p>
          <a:p>
            <a:r>
              <a:rPr lang="en-US" sz="2400" dirty="0" smtClean="0"/>
              <a:t>Compute and storage resources</a:t>
            </a:r>
          </a:p>
        </p:txBody>
      </p:sp>
    </p:spTree>
    <p:extLst>
      <p:ext uri="{BB962C8B-B14F-4D97-AF65-F5344CB8AC3E}">
        <p14:creationId xmlns:p14="http://schemas.microsoft.com/office/powerpoint/2010/main" val="166367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 produced content</a:t>
            </a:r>
          </a:p>
          <a:p>
            <a:pPr lvl="1"/>
            <a:r>
              <a:rPr lang="en-US" dirty="0" smtClean="0"/>
              <a:t>Videos, photos, audio…</a:t>
            </a:r>
          </a:p>
          <a:p>
            <a:r>
              <a:rPr lang="en-US" dirty="0" smtClean="0"/>
              <a:t>Human activity</a:t>
            </a:r>
          </a:p>
          <a:p>
            <a:pPr lvl="1"/>
            <a:r>
              <a:rPr lang="en-US" dirty="0" smtClean="0"/>
              <a:t>Online activity, GPS traces, tax records…</a:t>
            </a:r>
          </a:p>
          <a:p>
            <a:r>
              <a:rPr lang="en-US" dirty="0" smtClean="0"/>
              <a:t>Scientific instruments</a:t>
            </a:r>
          </a:p>
          <a:p>
            <a:pPr lvl="1"/>
            <a:r>
              <a:rPr lang="en-US" dirty="0" smtClean="0"/>
              <a:t>CERN LHC, Sloan Digital Sky Survey, DNA sequencers…</a:t>
            </a:r>
          </a:p>
          <a:p>
            <a:r>
              <a:rPr lang="en-US" dirty="0" smtClean="0"/>
              <a:t>Sensor </a:t>
            </a:r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Cars, smart devices, medical instruments, </a:t>
            </a:r>
            <a:r>
              <a:rPr lang="mr-IN" dirty="0" smtClean="0"/>
              <a:t>…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20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Data-intensive computing platforms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7838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(part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Hardware platforms</a:t>
            </a:r>
          </a:p>
          <a:p>
            <a:r>
              <a:rPr lang="en-US" dirty="0" smtClean="0"/>
              <a:t>Infrastructure systems</a:t>
            </a:r>
          </a:p>
          <a:p>
            <a:pPr lvl="1"/>
            <a:r>
              <a:rPr lang="en-US" dirty="0" smtClean="0"/>
              <a:t>Google File System</a:t>
            </a:r>
          </a:p>
          <a:p>
            <a:pPr lvl="1"/>
            <a:r>
              <a:rPr lang="en-US" dirty="0" smtClean="0"/>
              <a:t>MapReduce</a:t>
            </a:r>
          </a:p>
          <a:p>
            <a:pPr lvl="1"/>
            <a:r>
              <a:rPr lang="en-US" dirty="0" smtClean="0"/>
              <a:t>Ecosystems</a:t>
            </a:r>
          </a:p>
        </p:txBody>
      </p:sp>
    </p:spTree>
    <p:extLst>
      <p:ext uri="{BB962C8B-B14F-4D97-AF65-F5344CB8AC3E}">
        <p14:creationId xmlns:p14="http://schemas.microsoft.com/office/powerpoint/2010/main" val="82114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Process 1TB of data?</a:t>
            </a:r>
          </a:p>
          <a:p>
            <a:r>
              <a:rPr lang="en-US" dirty="0" smtClean="0"/>
              <a:t>Process 1PB of data?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6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Computer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535" y="2265916"/>
            <a:ext cx="5769469" cy="384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4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Supercomputer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282" y="4552861"/>
            <a:ext cx="8229600" cy="1573302"/>
          </a:xfrm>
        </p:spPr>
        <p:txBody>
          <a:bodyPr>
            <a:normAutofit/>
          </a:bodyPr>
          <a:lstStyle/>
          <a:p>
            <a:r>
              <a:rPr lang="en-US" dirty="0" smtClean="0"/>
              <a:t>Disadvantages:</a:t>
            </a:r>
          </a:p>
          <a:p>
            <a:pPr lvl="1"/>
            <a:r>
              <a:rPr lang="en-US" dirty="0" smtClean="0"/>
              <a:t>Centralized storage has limited bandwidth</a:t>
            </a:r>
          </a:p>
          <a:p>
            <a:pPr lvl="1"/>
            <a:r>
              <a:rPr lang="en-US" dirty="0" smtClean="0"/>
              <a:t>High cost of interconnect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64297" y="2102308"/>
            <a:ext cx="716117" cy="6079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27186" y="2102308"/>
            <a:ext cx="716117" cy="6079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32814" y="2102308"/>
            <a:ext cx="716117" cy="6079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64297" y="3416566"/>
            <a:ext cx="716117" cy="6079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27186" y="3416566"/>
            <a:ext cx="716117" cy="6079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32814" y="3416566"/>
            <a:ext cx="716117" cy="6079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648931" y="2133801"/>
            <a:ext cx="878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648931" y="3417270"/>
            <a:ext cx="878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13" name="Can 12"/>
          <p:cNvSpPr/>
          <p:nvPr/>
        </p:nvSpPr>
        <p:spPr>
          <a:xfrm>
            <a:off x="6590696" y="2473706"/>
            <a:ext cx="914400" cy="121615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4" idx="2"/>
            <a:endCxn id="8" idx="0"/>
          </p:cNvCxnSpPr>
          <p:nvPr/>
        </p:nvCxnSpPr>
        <p:spPr>
          <a:xfrm>
            <a:off x="2422356" y="2710257"/>
            <a:ext cx="0" cy="7063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" idx="2"/>
            <a:endCxn id="10" idx="0"/>
          </p:cNvCxnSpPr>
          <p:nvPr/>
        </p:nvCxnSpPr>
        <p:spPr>
          <a:xfrm>
            <a:off x="3290873" y="2710257"/>
            <a:ext cx="0" cy="7063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5" idx="2"/>
            <a:endCxn id="9" idx="0"/>
          </p:cNvCxnSpPr>
          <p:nvPr/>
        </p:nvCxnSpPr>
        <p:spPr>
          <a:xfrm>
            <a:off x="4885245" y="2710257"/>
            <a:ext cx="0" cy="7063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3" idx="2"/>
          </p:cNvCxnSpPr>
          <p:nvPr/>
        </p:nvCxnSpPr>
        <p:spPr>
          <a:xfrm>
            <a:off x="2422356" y="3081782"/>
            <a:ext cx="41683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455762" y="3231900"/>
            <a:ext cx="1134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Infiniband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56Gbits/s</a:t>
            </a:r>
            <a:br>
              <a:rPr lang="en-US" dirty="0" smtClean="0"/>
            </a:br>
            <a:r>
              <a:rPr lang="en-US" dirty="0" smtClean="0"/>
              <a:t>164Gbit/s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94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Commodity Component Distributed System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10112" y="2912907"/>
            <a:ext cx="716117" cy="6079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73001" y="2912907"/>
            <a:ext cx="716117" cy="6079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78629" y="2912907"/>
            <a:ext cx="716117" cy="6079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10112" y="4227165"/>
            <a:ext cx="716117" cy="6079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73001" y="4227165"/>
            <a:ext cx="716117" cy="6079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78629" y="4227165"/>
            <a:ext cx="716117" cy="6079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94746" y="2944400"/>
            <a:ext cx="878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594746" y="4227869"/>
            <a:ext cx="878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…</a:t>
            </a:r>
            <a:endParaRPr lang="en-US" sz="2800" dirty="0"/>
          </a:p>
        </p:txBody>
      </p:sp>
      <p:cxnSp>
        <p:nvCxnSpPr>
          <p:cNvPr id="12" name="Straight Connector 11"/>
          <p:cNvCxnSpPr>
            <a:stCxn id="4" idx="2"/>
            <a:endCxn id="7" idx="0"/>
          </p:cNvCxnSpPr>
          <p:nvPr/>
        </p:nvCxnSpPr>
        <p:spPr>
          <a:xfrm>
            <a:off x="3368171" y="3520856"/>
            <a:ext cx="0" cy="7063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2"/>
            <a:endCxn id="9" idx="0"/>
          </p:cNvCxnSpPr>
          <p:nvPr/>
        </p:nvCxnSpPr>
        <p:spPr>
          <a:xfrm>
            <a:off x="4236688" y="3520856"/>
            <a:ext cx="0" cy="7063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5" idx="2"/>
            <a:endCxn id="8" idx="0"/>
          </p:cNvCxnSpPr>
          <p:nvPr/>
        </p:nvCxnSpPr>
        <p:spPr>
          <a:xfrm>
            <a:off x="5831060" y="3520856"/>
            <a:ext cx="0" cy="7063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n 14"/>
          <p:cNvSpPr/>
          <p:nvPr/>
        </p:nvSpPr>
        <p:spPr>
          <a:xfrm>
            <a:off x="3023623" y="1972456"/>
            <a:ext cx="689094" cy="72953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n 15"/>
          <p:cNvSpPr/>
          <p:nvPr/>
        </p:nvSpPr>
        <p:spPr>
          <a:xfrm>
            <a:off x="3892141" y="1972456"/>
            <a:ext cx="689094" cy="72953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n 16"/>
          <p:cNvSpPr/>
          <p:nvPr/>
        </p:nvSpPr>
        <p:spPr>
          <a:xfrm>
            <a:off x="5486513" y="1972456"/>
            <a:ext cx="689094" cy="72953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n 17"/>
          <p:cNvSpPr/>
          <p:nvPr/>
        </p:nvSpPr>
        <p:spPr>
          <a:xfrm>
            <a:off x="3023624" y="5015990"/>
            <a:ext cx="689094" cy="72953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n 18"/>
          <p:cNvSpPr/>
          <p:nvPr/>
        </p:nvSpPr>
        <p:spPr>
          <a:xfrm>
            <a:off x="3892140" y="5015990"/>
            <a:ext cx="689094" cy="72953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n 19"/>
          <p:cNvSpPr/>
          <p:nvPr/>
        </p:nvSpPr>
        <p:spPr>
          <a:xfrm>
            <a:off x="5486513" y="5015990"/>
            <a:ext cx="689094" cy="72953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3368171" y="3863852"/>
            <a:ext cx="24628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7" idx="3"/>
            <a:endCxn id="5" idx="0"/>
          </p:cNvCxnSpPr>
          <p:nvPr/>
        </p:nvCxnSpPr>
        <p:spPr>
          <a:xfrm>
            <a:off x="5831060" y="2701994"/>
            <a:ext cx="0" cy="2109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9" idx="2"/>
            <a:endCxn id="19" idx="1"/>
          </p:cNvCxnSpPr>
          <p:nvPr/>
        </p:nvCxnSpPr>
        <p:spPr>
          <a:xfrm flipH="1">
            <a:off x="4236687" y="4835114"/>
            <a:ext cx="1" cy="180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6" idx="3"/>
            <a:endCxn id="6" idx="0"/>
          </p:cNvCxnSpPr>
          <p:nvPr/>
        </p:nvCxnSpPr>
        <p:spPr>
          <a:xfrm>
            <a:off x="4236688" y="2701994"/>
            <a:ext cx="0" cy="2109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8" idx="2"/>
            <a:endCxn id="20" idx="1"/>
          </p:cNvCxnSpPr>
          <p:nvPr/>
        </p:nvCxnSpPr>
        <p:spPr>
          <a:xfrm>
            <a:off x="5831060" y="4835114"/>
            <a:ext cx="0" cy="180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5" idx="3"/>
            <a:endCxn id="4" idx="0"/>
          </p:cNvCxnSpPr>
          <p:nvPr/>
        </p:nvCxnSpPr>
        <p:spPr>
          <a:xfrm>
            <a:off x="3368170" y="2701994"/>
            <a:ext cx="1" cy="2109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7" idx="2"/>
            <a:endCxn id="18" idx="1"/>
          </p:cNvCxnSpPr>
          <p:nvPr/>
        </p:nvCxnSpPr>
        <p:spPr>
          <a:xfrm>
            <a:off x="3368171" y="4835114"/>
            <a:ext cx="0" cy="180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499098" y="2597615"/>
            <a:ext cx="14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SATA 6Gbit/s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55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Hadoop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413" y="1790470"/>
            <a:ext cx="6883104" cy="469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6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File System (GFS)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https://courses.cs.washington.edu/courses/cse490h/11wi/CSE490H_files/</a:t>
            </a:r>
            <a:r>
              <a:rPr lang="en-US" dirty="0" smtClean="0">
                <a:hlinkClick r:id="rId2"/>
              </a:rPr>
              <a:t>gfs.pdf</a:t>
            </a:r>
            <a:endParaRPr lang="en-US" dirty="0" smtClean="0"/>
          </a:p>
          <a:p>
            <a:r>
              <a:rPr lang="en-US" dirty="0" smtClean="0"/>
              <a:t>Hadoop Distributed File System implements GFS design</a:t>
            </a:r>
          </a:p>
        </p:txBody>
      </p:sp>
    </p:spTree>
    <p:extLst>
      <p:ext uri="{BB962C8B-B14F-4D97-AF65-F5344CB8AC3E}">
        <p14:creationId xmlns:p14="http://schemas.microsoft.com/office/powerpoint/2010/main" val="402742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http://research.google.com/archive/mapreduce-osdi04-slides/</a:t>
            </a:r>
            <a:r>
              <a:rPr lang="en-US" dirty="0" smtClean="0">
                <a:hlinkClick r:id="rId2"/>
              </a:rPr>
              <a:t>index.html</a:t>
            </a:r>
            <a:endParaRPr lang="en-US" dirty="0" smtClean="0"/>
          </a:p>
          <a:p>
            <a:r>
              <a:rPr lang="en-US" dirty="0" smtClean="0"/>
              <a:t>Hadoop MapReduce implements Google </a:t>
            </a:r>
            <a:r>
              <a:rPr lang="en-US" dirty="0" err="1" smtClean="0"/>
              <a:t>MapReducedesign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17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BigTable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Hbase</a:t>
            </a:r>
            <a:r>
              <a:rPr lang="en-US" dirty="0" smtClean="0"/>
              <a:t> implements </a:t>
            </a:r>
            <a:r>
              <a:rPr lang="en-US" dirty="0" err="1" smtClean="0"/>
              <a:t>BigTable</a:t>
            </a:r>
            <a:r>
              <a:rPr lang="en-US" dirty="0" smtClean="0"/>
              <a:t>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8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players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Industry:</a:t>
            </a:r>
          </a:p>
          <a:p>
            <a:pPr lvl="1"/>
            <a:r>
              <a:rPr lang="en-US" dirty="0" smtClean="0"/>
              <a:t>Google, Facebook, Twitter, Amazon, Netflix, Visa, …</a:t>
            </a:r>
          </a:p>
          <a:p>
            <a:pPr lvl="1"/>
            <a:r>
              <a:rPr lang="en-US" dirty="0" smtClean="0"/>
              <a:t>Use data to provide services</a:t>
            </a:r>
          </a:p>
          <a:p>
            <a:pPr lvl="1"/>
            <a:r>
              <a:rPr lang="en-US" dirty="0" smtClean="0"/>
              <a:t>Use data to make money</a:t>
            </a:r>
          </a:p>
          <a:p>
            <a:pPr lvl="1"/>
            <a:r>
              <a:rPr lang="en-US" dirty="0" smtClean="0"/>
              <a:t>Has developed (most of the) technology for managing and processing </a:t>
            </a:r>
            <a:r>
              <a:rPr lang="en-US" dirty="0" err="1" smtClean="0"/>
              <a:t>peta</a:t>
            </a:r>
            <a:r>
              <a:rPr lang="en-US" dirty="0" smtClean="0"/>
              <a:t>-scale datasets</a:t>
            </a:r>
          </a:p>
          <a:p>
            <a:r>
              <a:rPr lang="en-US" dirty="0" smtClean="0"/>
              <a:t>Government:</a:t>
            </a:r>
          </a:p>
          <a:p>
            <a:pPr lvl="1"/>
            <a:r>
              <a:rPr lang="en-US" dirty="0" smtClean="0"/>
              <a:t>NSA, </a:t>
            </a:r>
            <a:r>
              <a:rPr lang="en-US" dirty="0" err="1" smtClean="0"/>
              <a:t>Skatteetaten</a:t>
            </a:r>
            <a:r>
              <a:rPr lang="en-US" dirty="0" smtClean="0"/>
              <a:t>, </a:t>
            </a:r>
            <a:r>
              <a:rPr lang="en-US" dirty="0" err="1" smtClean="0"/>
              <a:t>Kartverket</a:t>
            </a:r>
            <a:r>
              <a:rPr lang="en-US" dirty="0" smtClean="0"/>
              <a:t>, e-</a:t>
            </a:r>
            <a:r>
              <a:rPr lang="en-US" dirty="0" err="1" smtClean="0"/>
              <a:t>resept</a:t>
            </a:r>
            <a:r>
              <a:rPr lang="en-US" dirty="0" smtClean="0"/>
              <a:t>, …</a:t>
            </a:r>
          </a:p>
          <a:p>
            <a:pPr lvl="1"/>
            <a:r>
              <a:rPr lang="en-US" dirty="0" smtClean="0"/>
              <a:t>Use data to make (hopefully) informed decisions</a:t>
            </a:r>
          </a:p>
          <a:p>
            <a:pPr lvl="1"/>
            <a:r>
              <a:rPr lang="en-US" dirty="0" smtClean="0"/>
              <a:t>Make data available for public and commercial services</a:t>
            </a:r>
          </a:p>
          <a:p>
            <a:r>
              <a:rPr lang="en-US" dirty="0" smtClean="0"/>
              <a:t>Science</a:t>
            </a:r>
          </a:p>
          <a:p>
            <a:pPr lvl="1"/>
            <a:r>
              <a:rPr lang="nb-NO" dirty="0" err="1" smtClean="0"/>
              <a:t>Biology</a:t>
            </a:r>
            <a:r>
              <a:rPr lang="nb-NO" dirty="0" smtClean="0"/>
              <a:t>, </a:t>
            </a:r>
            <a:r>
              <a:rPr lang="nb-NO" dirty="0" err="1" smtClean="0"/>
              <a:t>physics</a:t>
            </a:r>
            <a:r>
              <a:rPr lang="nb-NO" dirty="0" smtClean="0"/>
              <a:t>, </a:t>
            </a:r>
            <a:r>
              <a:rPr lang="nb-NO" dirty="0" err="1" smtClean="0"/>
              <a:t>medicine</a:t>
            </a:r>
            <a:r>
              <a:rPr lang="nb-NO" dirty="0" smtClean="0"/>
              <a:t>, </a:t>
            </a:r>
            <a:r>
              <a:rPr lang="nb-NO" dirty="0" err="1" smtClean="0"/>
              <a:t>social</a:t>
            </a:r>
            <a:r>
              <a:rPr lang="nb-NO" dirty="0" smtClean="0"/>
              <a:t> </a:t>
            </a:r>
            <a:r>
              <a:rPr lang="nb-NO" dirty="0" err="1" smtClean="0"/>
              <a:t>sciences</a:t>
            </a:r>
            <a:r>
              <a:rPr lang="nb-NO" dirty="0" smtClean="0"/>
              <a:t>,…</a:t>
            </a:r>
          </a:p>
          <a:p>
            <a:pPr lvl="1"/>
            <a:r>
              <a:rPr lang="nb-NO" dirty="0" err="1" smtClean="0"/>
              <a:t>Use</a:t>
            </a:r>
            <a:r>
              <a:rPr lang="nb-NO" dirty="0" smtClean="0"/>
              <a:t> data for </a:t>
            </a:r>
            <a:r>
              <a:rPr lang="nb-NO" dirty="0" err="1" smtClean="0"/>
              <a:t>novel</a:t>
            </a:r>
            <a:r>
              <a:rPr lang="nb-NO" dirty="0" smtClean="0"/>
              <a:t> </a:t>
            </a:r>
            <a:r>
              <a:rPr lang="nb-NO" dirty="0" err="1" smtClean="0"/>
              <a:t>scientific</a:t>
            </a:r>
            <a:r>
              <a:rPr lang="nb-NO" dirty="0" smtClean="0"/>
              <a:t> </a:t>
            </a:r>
            <a:r>
              <a:rPr lang="nb-NO" dirty="0" err="1" smtClean="0"/>
              <a:t>insights</a:t>
            </a:r>
            <a:endParaRPr lang="nb-NO" dirty="0" smtClean="0"/>
          </a:p>
          <a:p>
            <a:pPr lvl="1"/>
            <a:r>
              <a:rPr lang="nb-NO" dirty="0" err="1" smtClean="0"/>
              <a:t>Should</a:t>
            </a:r>
            <a:r>
              <a:rPr lang="nb-NO" dirty="0" smtClean="0"/>
              <a:t> be </a:t>
            </a:r>
            <a:r>
              <a:rPr lang="nb-NO" dirty="0" err="1" smtClean="0"/>
              <a:t>open</a:t>
            </a:r>
            <a:r>
              <a:rPr lang="nb-NO" dirty="0" smtClean="0"/>
              <a:t> </a:t>
            </a:r>
            <a:r>
              <a:rPr lang="nb-NO" dirty="0" err="1" smtClean="0"/>
              <a:t>access</a:t>
            </a:r>
            <a:r>
              <a:rPr lang="nb-NO" dirty="0" smtClean="0"/>
              <a:t>, </a:t>
            </a:r>
            <a:r>
              <a:rPr lang="nb-NO" dirty="0" err="1" smtClean="0"/>
              <a:t>indexed</a:t>
            </a:r>
            <a:r>
              <a:rPr lang="nb-NO" dirty="0" smtClean="0"/>
              <a:t>, </a:t>
            </a:r>
            <a:r>
              <a:rPr lang="nb-NO" dirty="0" err="1" smtClean="0"/>
              <a:t>reusable</a:t>
            </a:r>
            <a:r>
              <a:rPr lang="nb-NO" dirty="0" smtClean="0"/>
              <a:t>, …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244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Spark Ecosystem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00" y="1972456"/>
            <a:ext cx="7870382" cy="44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2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How big?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112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 Size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1875367"/>
            <a:ext cx="2184400" cy="14016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1" y="3525335"/>
            <a:ext cx="218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&lt; 4GB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864" y="1637875"/>
            <a:ext cx="2048936" cy="16391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1329" y="3525335"/>
            <a:ext cx="218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&lt; 512GB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692" r="17571"/>
          <a:stretch/>
        </p:blipFill>
        <p:spPr>
          <a:xfrm>
            <a:off x="7024277" y="2477491"/>
            <a:ext cx="837406" cy="989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692" r="17571"/>
          <a:stretch/>
        </p:blipFill>
        <p:spPr>
          <a:xfrm>
            <a:off x="6186871" y="2477491"/>
            <a:ext cx="837406" cy="989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4692" r="17571"/>
          <a:stretch/>
        </p:blipFill>
        <p:spPr>
          <a:xfrm>
            <a:off x="7024277" y="1488490"/>
            <a:ext cx="837406" cy="989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4692" r="17571"/>
          <a:stretch/>
        </p:blipFill>
        <p:spPr>
          <a:xfrm>
            <a:off x="6186871" y="1488490"/>
            <a:ext cx="837406" cy="989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86872" y="3525335"/>
            <a:ext cx="1674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TBs</a:t>
            </a:r>
            <a:endParaRPr lang="en-US" sz="2000" dirty="0"/>
          </a:p>
        </p:txBody>
      </p:sp>
      <p:pic>
        <p:nvPicPr>
          <p:cNvPr id="13" name="Picture 2" descr="https://www.notur.no/sites/drupal.uninett.no.notur/files/Stallo_dar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313" y="4201883"/>
            <a:ext cx="3405055" cy="192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75970" y="6166844"/>
            <a:ext cx="218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PBs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2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Analysis (N x 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Billions of samples &amp; few dimensions, or</a:t>
            </a:r>
          </a:p>
          <a:p>
            <a:r>
              <a:rPr lang="en-US" sz="2400" dirty="0" smtClean="0"/>
              <a:t>Billions of samples &amp; thousands of dimensions, or</a:t>
            </a:r>
          </a:p>
          <a:p>
            <a:r>
              <a:rPr lang="en-US" sz="2400" dirty="0" smtClean="0"/>
              <a:t>Thousands of samples &amp; thousands of dimensions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478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Analysis </a:t>
            </a:r>
            <a:r>
              <a:rPr lang="en-US" dirty="0"/>
              <a:t>T</a:t>
            </a:r>
            <a:r>
              <a:rPr lang="en-US" dirty="0" smtClean="0"/>
              <a:t>ool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6" y="4898910"/>
            <a:ext cx="1683350" cy="1683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979" y="3889394"/>
            <a:ext cx="2176343" cy="1686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25400" cy="2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25400" cy="2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492" y="3519391"/>
            <a:ext cx="34163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8175" y="2399507"/>
            <a:ext cx="38100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7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l_blaa_engelsk">
  <a:themeElements>
    <a:clrScheme name="Egendefinert 5">
      <a:dk1>
        <a:sysClr val="windowText" lastClr="000000"/>
      </a:dk1>
      <a:lt1>
        <a:sysClr val="window" lastClr="FFFFFF"/>
      </a:lt1>
      <a:dk2>
        <a:srgbClr val="00617F"/>
      </a:dk2>
      <a:lt2>
        <a:srgbClr val="EEECE1"/>
      </a:lt2>
      <a:accent1>
        <a:srgbClr val="00617F"/>
      </a:accent1>
      <a:accent2>
        <a:srgbClr val="CB343B"/>
      </a:accent2>
      <a:accent3>
        <a:srgbClr val="15718F"/>
      </a:accent3>
      <a:accent4>
        <a:srgbClr val="59A1A2"/>
      </a:accent4>
      <a:accent5>
        <a:srgbClr val="26828C"/>
      </a:accent5>
      <a:accent6>
        <a:srgbClr val="DE7C00"/>
      </a:accent6>
      <a:hlink>
        <a:srgbClr val="007396"/>
      </a:hlink>
      <a:folHlink>
        <a:srgbClr val="A6BBC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926AD10647F0499A1B22C41C5CB3F7" ma:contentTypeVersion="0" ma:contentTypeDescription="Create a new document." ma:contentTypeScope="" ma:versionID="2eced70c0ab3fba1632cc886685d59c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4f93b3369b854682b1f3ebb5358e247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24632F-FE20-40F7-8E48-54F99AC9A496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AC7466AB-4EAA-429B-831B-00FB9D426B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54F8D4-32D8-4A79-9A21-8936E544B8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Mal_blaa_engelsk</Template>
  <TotalTime>1656</TotalTime>
  <Words>732</Words>
  <Application>Microsoft Macintosh PowerPoint</Application>
  <PresentationFormat>On-screen Show (4:3)</PresentationFormat>
  <Paragraphs>240</Paragraphs>
  <Slides>50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Calibri</vt:lpstr>
      <vt:lpstr>Corbel</vt:lpstr>
      <vt:lpstr>Geneva</vt:lpstr>
      <vt:lpstr>ＭＳ Ｐゴシック</vt:lpstr>
      <vt:lpstr>Open Sans</vt:lpstr>
      <vt:lpstr>Open Sans Light</vt:lpstr>
      <vt:lpstr>Arial</vt:lpstr>
      <vt:lpstr>Mal_blaa_engelsk</vt:lpstr>
      <vt:lpstr>Data-intensive computing</vt:lpstr>
      <vt:lpstr>Outline</vt:lpstr>
      <vt:lpstr>Data-intensive Computing</vt:lpstr>
      <vt:lpstr>Big Data Sources</vt:lpstr>
      <vt:lpstr>Big data players</vt:lpstr>
      <vt:lpstr>Big Data</vt:lpstr>
      <vt:lpstr>Dataset Size</vt:lpstr>
      <vt:lpstr>Statistical Analysis (N x M)</vt:lpstr>
      <vt:lpstr>Data Analysis Tool</vt:lpstr>
      <vt:lpstr>Computation Time</vt:lpstr>
      <vt:lpstr>Optimizations</vt:lpstr>
      <vt:lpstr>Outline</vt:lpstr>
      <vt:lpstr>PowerPoint Presentation</vt:lpstr>
      <vt:lpstr>PowerPoint Presentation</vt:lpstr>
      <vt:lpstr>PowerPoint Presentation</vt:lpstr>
      <vt:lpstr>PowerPoint Presentation</vt:lpstr>
      <vt:lpstr>Jim Grays Talk</vt:lpstr>
      <vt:lpstr>PowerPoint Presentation</vt:lpstr>
      <vt:lpstr>PowerPoint Presentation</vt:lpstr>
      <vt:lpstr>PowerPoint Presentation</vt:lpstr>
      <vt:lpstr>Scientific Storage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growth in the life sciences</vt:lpstr>
      <vt:lpstr>PowerPoint Presentation</vt:lpstr>
      <vt:lpstr>PowerPoint Presentation</vt:lpstr>
      <vt:lpstr>Research Goal</vt:lpstr>
      <vt:lpstr>EXCELLENCE: Norwegian Woman and Cancer (NOWAC)</vt:lpstr>
      <vt:lpstr> IMPACT: ELIXIR: An international distributed infrastructure for biological data</vt:lpstr>
      <vt:lpstr>INNOVATION: Lung sounds </vt:lpstr>
      <vt:lpstr>IMPLEMENTATION: The Team</vt:lpstr>
      <vt:lpstr>PowerPoint Presentation</vt:lpstr>
      <vt:lpstr>Interactive Data Exploration Components</vt:lpstr>
      <vt:lpstr>PowerPoint Presentation</vt:lpstr>
      <vt:lpstr>Outline (part 2)</vt:lpstr>
      <vt:lpstr>Hardware Requirements</vt:lpstr>
      <vt:lpstr>Single Computer</vt:lpstr>
      <vt:lpstr>Supercomputer</vt:lpstr>
      <vt:lpstr>Commodity Component Distributed System</vt:lpstr>
      <vt:lpstr>Hadoop</vt:lpstr>
      <vt:lpstr>Google File System (GFS)</vt:lpstr>
      <vt:lpstr>MapReduce</vt:lpstr>
      <vt:lpstr>BigTable</vt:lpstr>
      <vt:lpstr>Spark Ecosystem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larsab</dc:creator>
  <cp:lastModifiedBy>Lars Ailo Bongo</cp:lastModifiedBy>
  <cp:revision>89</cp:revision>
  <dcterms:created xsi:type="dcterms:W3CDTF">2013-08-07T10:42:41Z</dcterms:created>
  <dcterms:modified xsi:type="dcterms:W3CDTF">2016-10-28T12:53:36Z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MyDocuments">
    <vt:bool>true</vt:bool>
  </property>
  <property fmtid="{D5CDD505-2E9C-101B-9397-08002B2CF9AE}" pid="3" name="ContentTypeId">
    <vt:lpwstr>0x01010066926AD10647F0499A1B22C41C5CB3F7</vt:lpwstr>
  </property>
</Properties>
</file>