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56" r:id="rId5"/>
    <p:sldId id="259" r:id="rId6"/>
    <p:sldId id="262" r:id="rId7"/>
    <p:sldId id="263" r:id="rId8"/>
    <p:sldId id="264" r:id="rId9"/>
    <p:sldId id="265" r:id="rId10"/>
    <p:sldId id="258" r:id="rId11"/>
    <p:sldId id="266" r:id="rId12"/>
    <p:sldId id="260" r:id="rId13"/>
    <p:sldId id="261" r:id="rId14"/>
    <p:sldId id="269" r:id="rId15"/>
    <p:sldId id="268" r:id="rId16"/>
  </p:sldIdLst>
  <p:sldSz cx="9144000" cy="6858000" type="screen4x3"/>
  <p:notesSz cx="6858000" cy="9144000"/>
  <p:defaultTextStyle>
    <a:defPPr>
      <a:defRPr lang="nn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65">
          <p15:clr>
            <a:srgbClr val="A4A3A4"/>
          </p15:clr>
        </p15:guide>
        <p15:guide id="2" pos="4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B523"/>
    <a:srgbClr val="EDEDED"/>
    <a:srgbClr val="FFB952"/>
    <a:srgbClr val="B1B7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87894" autoAdjust="0"/>
  </p:normalViewPr>
  <p:slideViewPr>
    <p:cSldViewPr snapToGrid="0" snapToObjects="1">
      <p:cViewPr varScale="1">
        <p:scale>
          <a:sx n="58" d="100"/>
          <a:sy n="58" d="100"/>
        </p:scale>
        <p:origin x="1514" y="19"/>
      </p:cViewPr>
      <p:guideLst>
        <p:guide orient="horz" pos="3865"/>
        <p:guide pos="4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4E646-4712-4FB9-B0CE-0A4DF6C920AD}" type="datetimeFigureOut">
              <a:rPr lang="en-US"/>
              <a:t>11/3/2016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A6BCC-6CF9-4572-BE95-21DFC3A7C01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26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iuee7qxdX4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enix.org/conference/osdi14/technical-sessions/presentation/gonzalez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iAnxVo8aQY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6BCC-6CF9-4572-BE95-21DFC3A7C013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000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D1F14-3019-493C-9E07-208AB0F21DC3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875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http://spark.apache.org/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6BCC-6CF9-4572-BE95-21DFC3A7C0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39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https://storm.apache.org/</a:t>
            </a:r>
          </a:p>
          <a:p>
            <a:r>
              <a:rPr lang="en-US" dirty="0"/>
              <a:t>https://databricks.com/blog/2015/07/30/diving-into-apache-spark-streamings-execution-model.html</a:t>
            </a:r>
          </a:p>
          <a:p>
            <a:endParaRPr lang="en-US" dirty="0"/>
          </a:p>
          <a:p>
            <a:r>
              <a:rPr lang="en-US" dirty="0"/>
              <a:t>Paper: http://dl.acm.org/citation.cfm?id=2522737</a:t>
            </a:r>
          </a:p>
          <a:p>
            <a:endParaRPr lang="en-US" dirty="0"/>
          </a:p>
          <a:p>
            <a:r>
              <a:rPr lang="en-US" dirty="0"/>
              <a:t>Workshop presentation: https://www.usenix.org/conference/hotcloud12/workshop-program/presentation/zaharia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6BCC-6CF9-4572-BE95-21DFC3A7C01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79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http://spark.apache.org/docs/latest/ml-guide.html</a:t>
            </a:r>
          </a:p>
          <a:p>
            <a:r>
              <a:rPr lang="en-US" dirty="0"/>
              <a:t>http://spark.apache.org/docs/latest/ml-pipeline.html</a:t>
            </a:r>
          </a:p>
          <a:p>
            <a:endParaRPr lang="en-US" dirty="0"/>
          </a:p>
          <a:p>
            <a:r>
              <a:rPr lang="en-US" dirty="0"/>
              <a:t>Paper: http://www.jmlr.org/papers/volume17/15-237/15-237.pdf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 presentation: </a:t>
            </a:r>
            <a:r>
              <a:rPr lang="en-US" dirty="0">
                <a:hlinkClick r:id="rId3"/>
              </a:rPr>
              <a:t>https://www.youtube.com/watch?v=Riuee7qxdX4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6BCC-6CF9-4572-BE95-21DFC3A7C01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67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Paper: https://www.usenix.org/system/files/conference/osdi14/osdi14-paper-gonzalez.pdf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Video: </a:t>
            </a:r>
            <a:r>
              <a:rPr lang="en-US" dirty="0">
                <a:hlinkClick r:id="rId3"/>
              </a:rPr>
              <a:t>https://www.usenix.org/conference/osdi14/technical-sessions/presentation/gonzalez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6BCC-6CF9-4572-BE95-21DFC3A7C0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5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Paper: http://dl.acm.org/citation.cfm?id=2742797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Presentation: </a:t>
            </a:r>
            <a:r>
              <a:rPr lang="en-US" dirty="0">
                <a:hlinkClick r:id="rId3"/>
              </a:rPr>
              <a:t>https://www.youtube.com/watch?v=KiAnxVo8aQY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6BCC-6CF9-4572-BE95-21DFC3A7C0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1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https://amplab.cs.berkeley.edu/software/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6BCC-6CF9-4572-BE95-21DFC3A7C01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644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Paper: https://amplab.cs.berkeley.edu/wp-content/uploads/2015/03/adam.pdf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6BCC-6CF9-4572-BE95-21DFC3A7C01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08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https://databricks.com/wp-content/uploads/2016/02/Databricks-Primer.pdf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6BCC-6CF9-4572-BE95-21DFC3A7C01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064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2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4">
                  <a:lumMod val="60000"/>
                  <a:lumOff val="40000"/>
                </a:schemeClr>
              </a:gs>
            </a:gsLst>
            <a:lin ang="132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910403"/>
            <a:ext cx="7772400" cy="1470025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94365" y="3666178"/>
            <a:ext cx="7763835" cy="1752600"/>
          </a:xfrm>
        </p:spPr>
        <p:txBody>
          <a:bodyPr/>
          <a:lstStyle>
            <a:lvl1pPr marL="0" indent="0" algn="l">
              <a:buNone/>
              <a:defRPr sz="1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cxnSp>
        <p:nvCxnSpPr>
          <p:cNvPr id="15" name="Rett linje 14"/>
          <p:cNvCxnSpPr/>
          <p:nvPr userDrawn="1"/>
        </p:nvCxnSpPr>
        <p:spPr>
          <a:xfrm flipV="1">
            <a:off x="2190060" y="3750273"/>
            <a:ext cx="6953942" cy="3107727"/>
          </a:xfrm>
          <a:prstGeom prst="line">
            <a:avLst/>
          </a:prstGeom>
          <a:ln w="25400" cap="flat" cmpd="sng" algn="ctr">
            <a:solidFill>
              <a:schemeClr val="accent4">
                <a:lumMod val="60000"/>
                <a:lumOff val="40000"/>
                <a:alpha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ett linje 16"/>
          <p:cNvCxnSpPr/>
          <p:nvPr userDrawn="1"/>
        </p:nvCxnSpPr>
        <p:spPr>
          <a:xfrm rot="16200000" flipH="1">
            <a:off x="4816284" y="3694065"/>
            <a:ext cx="4297813" cy="2030055"/>
          </a:xfrm>
          <a:prstGeom prst="line">
            <a:avLst/>
          </a:prstGeom>
          <a:ln w="19050" cap="flat" cmpd="sng" algn="ctr">
            <a:solidFill>
              <a:schemeClr val="accent4">
                <a:lumMod val="60000"/>
                <a:lumOff val="40000"/>
                <a:alpha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Rett linje 17"/>
          <p:cNvCxnSpPr/>
          <p:nvPr userDrawn="1"/>
        </p:nvCxnSpPr>
        <p:spPr>
          <a:xfrm>
            <a:off x="5370147" y="4006212"/>
            <a:ext cx="3773855" cy="1504193"/>
          </a:xfrm>
          <a:prstGeom prst="line">
            <a:avLst/>
          </a:prstGeom>
          <a:ln w="19050" cap="flat" cmpd="sng" algn="ctr">
            <a:solidFill>
              <a:schemeClr val="accent4">
                <a:lumMod val="60000"/>
                <a:lumOff val="40000"/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 userDrawn="1"/>
        </p:nvCxnSpPr>
        <p:spPr>
          <a:xfrm rot="5400000">
            <a:off x="2187498" y="2118964"/>
            <a:ext cx="6858000" cy="2620072"/>
          </a:xfrm>
          <a:prstGeom prst="line">
            <a:avLst/>
          </a:prstGeom>
          <a:ln w="50800" cap="flat" cmpd="sng" algn="ctr">
            <a:solidFill>
              <a:srgbClr val="F1B52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Rett linje 27"/>
          <p:cNvCxnSpPr/>
          <p:nvPr userDrawn="1"/>
        </p:nvCxnSpPr>
        <p:spPr>
          <a:xfrm>
            <a:off x="790575" y="3470437"/>
            <a:ext cx="4579572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Bilde 19" descr="LogoNors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7049" y="5990437"/>
            <a:ext cx="532755" cy="532755"/>
          </a:xfrm>
          <a:prstGeom prst="rect">
            <a:avLst/>
          </a:prstGeom>
        </p:spPr>
      </p:pic>
      <p:pic>
        <p:nvPicPr>
          <p:cNvPr id="21" name="Bilde 20" descr="UiT_Navn_en_blaa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360025" cy="22867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n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n-NO" smtClean="0"/>
              <a:pPr/>
              <a:t>03.11.2016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41748" y="1837780"/>
            <a:ext cx="4038600" cy="428838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n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837780"/>
            <a:ext cx="3902216" cy="428838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n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n-NO" smtClean="0"/>
              <a:pPr/>
              <a:t>03.11.2016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n-NO" smtClean="0"/>
              <a:pPr/>
              <a:t>03.11.2016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2" y="0"/>
            <a:ext cx="9144000" cy="6858000"/>
          </a:xfrm>
          <a:prstGeom prst="rect">
            <a:avLst/>
          </a:prstGeom>
          <a:gradFill>
            <a:gsLst>
              <a:gs pos="54000">
                <a:schemeClr val="bg1"/>
              </a:gs>
              <a:gs pos="100000">
                <a:schemeClr val="accent1">
                  <a:tint val="50000"/>
                  <a:shade val="100000"/>
                  <a:satMod val="350000"/>
                  <a:alpha val="54000"/>
                </a:schemeClr>
              </a:gs>
            </a:gsLst>
            <a:lin ang="33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n-NO" smtClean="0"/>
              <a:pPr/>
              <a:t>03.11.2016</a:t>
            </a:fld>
            <a:endParaRPr lang="nn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n-NO" smtClean="0"/>
              <a:pPr/>
              <a:t>03.11.2016</a:t>
            </a:fld>
            <a:endParaRPr lang="nn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n-NO" smtClean="0"/>
              <a:pPr/>
              <a:t>‹#›</a:t>
            </a:fld>
            <a:endParaRPr lang="nn-NO" dirty="0"/>
          </a:p>
        </p:txBody>
      </p:sp>
      <p:sp>
        <p:nvSpPr>
          <p:cNvPr id="7" name="Rektangel 6"/>
          <p:cNvSpPr/>
          <p:nvPr userDrawn="1"/>
        </p:nvSpPr>
        <p:spPr>
          <a:xfrm>
            <a:off x="2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4">
                  <a:lumMod val="60000"/>
                  <a:lumOff val="40000"/>
                </a:schemeClr>
              </a:gs>
            </a:gsLst>
            <a:lin ang="132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694365" y="3666178"/>
            <a:ext cx="7763835" cy="1752600"/>
          </a:xfrm>
        </p:spPr>
        <p:txBody>
          <a:bodyPr/>
          <a:lstStyle>
            <a:lvl1pPr marL="0" indent="0" algn="l">
              <a:buNone/>
              <a:defRPr sz="1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n-NO" dirty="0"/>
          </a:p>
        </p:txBody>
      </p:sp>
      <p:cxnSp>
        <p:nvCxnSpPr>
          <p:cNvPr id="10" name="Rett linje 9"/>
          <p:cNvCxnSpPr/>
          <p:nvPr userDrawn="1"/>
        </p:nvCxnSpPr>
        <p:spPr>
          <a:xfrm flipV="1">
            <a:off x="2190060" y="3750273"/>
            <a:ext cx="6953942" cy="3107727"/>
          </a:xfrm>
          <a:prstGeom prst="line">
            <a:avLst/>
          </a:prstGeom>
          <a:ln w="25400" cap="flat" cmpd="sng" algn="ctr">
            <a:solidFill>
              <a:schemeClr val="accent4">
                <a:lumMod val="60000"/>
                <a:lumOff val="40000"/>
                <a:alpha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/>
          <p:cNvCxnSpPr/>
          <p:nvPr userDrawn="1"/>
        </p:nvCxnSpPr>
        <p:spPr>
          <a:xfrm rot="16200000" flipH="1">
            <a:off x="4816284" y="3694065"/>
            <a:ext cx="4297813" cy="2030055"/>
          </a:xfrm>
          <a:prstGeom prst="line">
            <a:avLst/>
          </a:prstGeom>
          <a:ln w="19050" cap="flat" cmpd="sng" algn="ctr">
            <a:solidFill>
              <a:schemeClr val="accent4">
                <a:lumMod val="60000"/>
                <a:lumOff val="40000"/>
                <a:alpha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 userDrawn="1"/>
        </p:nvCxnSpPr>
        <p:spPr>
          <a:xfrm>
            <a:off x="5370147" y="4006212"/>
            <a:ext cx="3773855" cy="1504193"/>
          </a:xfrm>
          <a:prstGeom prst="line">
            <a:avLst/>
          </a:prstGeom>
          <a:ln w="19050" cap="flat" cmpd="sng" algn="ctr">
            <a:solidFill>
              <a:schemeClr val="accent4">
                <a:lumMod val="60000"/>
                <a:lumOff val="40000"/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ett linje 12"/>
          <p:cNvCxnSpPr/>
          <p:nvPr userDrawn="1"/>
        </p:nvCxnSpPr>
        <p:spPr>
          <a:xfrm rot="5400000">
            <a:off x="2187498" y="2118964"/>
            <a:ext cx="6858000" cy="2620072"/>
          </a:xfrm>
          <a:prstGeom prst="line">
            <a:avLst/>
          </a:prstGeom>
          <a:ln w="50800" cap="flat" cmpd="sng" algn="ctr">
            <a:solidFill>
              <a:srgbClr val="F1B52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Undertittel 2"/>
          <p:cNvSpPr txBox="1">
            <a:spLocks/>
          </p:cNvSpPr>
          <p:nvPr userDrawn="1"/>
        </p:nvSpPr>
        <p:spPr>
          <a:xfrm>
            <a:off x="706461" y="5870703"/>
            <a:ext cx="7763835" cy="374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1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uit.no</a:t>
            </a:r>
            <a:endParaRPr kumimoji="0" lang="nn-NO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Open Sans"/>
            </a:endParaRPr>
          </a:p>
        </p:txBody>
      </p:sp>
      <p:pic>
        <p:nvPicPr>
          <p:cNvPr id="17" name="Bilde 16" descr="LogoNors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7049" y="5990437"/>
            <a:ext cx="532755" cy="532755"/>
          </a:xfrm>
          <a:prstGeom prst="rect">
            <a:avLst/>
          </a:prstGeom>
        </p:spPr>
      </p:pic>
      <p:pic>
        <p:nvPicPr>
          <p:cNvPr id="18" name="Bilde 17" descr="UiT_Navn_en_blaa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360025" cy="228671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2" y="0"/>
            <a:ext cx="9144000" cy="6858000"/>
          </a:xfrm>
          <a:prstGeom prst="rect">
            <a:avLst/>
          </a:prstGeom>
          <a:gradFill>
            <a:gsLst>
              <a:gs pos="54000">
                <a:schemeClr val="bg1"/>
              </a:gs>
              <a:gs pos="100000">
                <a:schemeClr val="accent1">
                  <a:tint val="50000"/>
                  <a:shade val="100000"/>
                  <a:satMod val="350000"/>
                  <a:alpha val="54000"/>
                </a:schemeClr>
              </a:gs>
            </a:gsLst>
            <a:lin ang="33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70300" y="300207"/>
            <a:ext cx="7880116" cy="12169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/>
              <a:t>Klikk for å redigere tittelstil</a:t>
            </a:r>
            <a:endParaRPr lang="nn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29282" y="1751183"/>
            <a:ext cx="8229600" cy="4374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nn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12376" y="6356350"/>
            <a:ext cx="647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Open Sans Light"/>
                <a:cs typeface="Open Sans Light"/>
              </a:defRPr>
            </a:lvl1pPr>
          </a:lstStyle>
          <a:p>
            <a:fld id="{8DF9E8F3-4849-FA48-B4C8-2D894E979956}" type="datetimeFigureOut">
              <a:rPr lang="nn-NO" smtClean="0"/>
              <a:pPr/>
              <a:t>03.11.2016</a:t>
            </a:fld>
            <a:endParaRPr lang="nn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49119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Open Sans Light"/>
                <a:cs typeface="Open Sans Light"/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827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 Light"/>
                <a:cs typeface="Open Sans Light"/>
              </a:defRPr>
            </a:lvl1pPr>
          </a:lstStyle>
          <a:p>
            <a:fld id="{48967F36-0B61-F749-ACDB-F36D75792314}" type="slidenum">
              <a:rPr lang="nn-NO" smtClean="0"/>
              <a:pPr/>
              <a:t>‹#›</a:t>
            </a:fld>
            <a:endParaRPr lang="nn-NO" dirty="0"/>
          </a:p>
        </p:txBody>
      </p:sp>
      <p:cxnSp>
        <p:nvCxnSpPr>
          <p:cNvPr id="10" name="Rett linje 9"/>
          <p:cNvCxnSpPr/>
          <p:nvPr/>
        </p:nvCxnSpPr>
        <p:spPr>
          <a:xfrm rot="5400000">
            <a:off x="7719376" y="5433376"/>
            <a:ext cx="2085544" cy="763704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/>
        </p:nvCxnSpPr>
        <p:spPr>
          <a:xfrm rot="10800000" flipV="1">
            <a:off x="6927456" y="5850106"/>
            <a:ext cx="2216545" cy="1007893"/>
          </a:xfrm>
          <a:prstGeom prst="line">
            <a:avLst/>
          </a:prstGeom>
          <a:ln>
            <a:solidFill>
              <a:schemeClr val="accent3">
                <a:alpha val="16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13"/>
          <p:cNvCxnSpPr/>
          <p:nvPr/>
        </p:nvCxnSpPr>
        <p:spPr>
          <a:xfrm rot="5400000">
            <a:off x="8334481" y="6048478"/>
            <a:ext cx="1161841" cy="457200"/>
          </a:xfrm>
          <a:prstGeom prst="line">
            <a:avLst/>
          </a:prstGeom>
          <a:ln w="19050" cap="flat" cmpd="sng" algn="ctr">
            <a:solidFill>
              <a:schemeClr val="accent1">
                <a:alpha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Rett linje 15"/>
          <p:cNvCxnSpPr/>
          <p:nvPr/>
        </p:nvCxnSpPr>
        <p:spPr>
          <a:xfrm>
            <a:off x="770102" y="1603376"/>
            <a:ext cx="7788780" cy="1588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2600" b="1" i="0" kern="1200">
          <a:solidFill>
            <a:schemeClr val="tx1"/>
          </a:solidFill>
          <a:latin typeface="Open Sans"/>
          <a:ea typeface="+mj-ea"/>
          <a:cs typeface="Open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Open Sans Light"/>
          <a:ea typeface="+mn-ea"/>
          <a:cs typeface="Open Sans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Open Sans Light"/>
          <a:ea typeface="+mn-ea"/>
          <a:cs typeface="Open Sans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Open Sans Light"/>
          <a:ea typeface="+mn-ea"/>
          <a:cs typeface="Open Sans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Open Sans Light"/>
          <a:ea typeface="+mn-ea"/>
          <a:cs typeface="Open Sans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Open Sans Light"/>
          <a:ea typeface="+mn-ea"/>
          <a:cs typeface="Open Sans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enix.org/conference/osdi14/technical-sessions/presentation/gonzalez" TargetMode="External"/><Relationship Id="rId7" Type="http://schemas.openxmlformats.org/officeDocument/2006/relationships/hyperlink" Target="https://spark-summit.org/2016/schedule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senix.org/conference/hotcloud12/workshop-program/presentation/zaharia" TargetMode="External"/><Relationship Id="rId5" Type="http://schemas.openxmlformats.org/officeDocument/2006/relationships/hyperlink" Target="https://www.youtube.com/watch?v=KiAnxVo8aQY" TargetMode="External"/><Relationship Id="rId4" Type="http://schemas.openxmlformats.org/officeDocument/2006/relationships/hyperlink" Target="https://www.youtube.com/watch?v=Riuee7qxdX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Spark Software Stack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Inf-2202 Concurrent and Data-Intensive Programming</a:t>
            </a:r>
          </a:p>
          <a:p>
            <a:r>
              <a:rPr lang="en-US" sz="2000"/>
              <a:t>Fall 2016</a:t>
            </a:r>
            <a:endParaRPr lang="en-US" sz="2000" dirty="0"/>
          </a:p>
          <a:p>
            <a:r>
              <a:rPr lang="en-US" sz="2000" dirty="0"/>
              <a:t>Lars Ailo Bongo (larsab@cs.uit.no)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packages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5867" y="1751013"/>
            <a:ext cx="7735091" cy="437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416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Zaharia</a:t>
            </a:r>
            <a:r>
              <a:rPr lang="en-US" dirty="0"/>
              <a:t> publications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3333" y="1751013"/>
            <a:ext cx="5480160" cy="437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615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GraphX</a:t>
            </a:r>
            <a:r>
              <a:rPr lang="en-US" dirty="0"/>
              <a:t>:</a:t>
            </a:r>
          </a:p>
          <a:p>
            <a:pPr lvl="1"/>
            <a:r>
              <a:rPr lang="en-US" dirty="0">
                <a:hlinkClick r:id="rId3"/>
              </a:rPr>
              <a:t>https://www.usenix.org/conference/osdi14/technical-sessions/presentation/gonzalez</a:t>
            </a:r>
            <a:endParaRPr lang="en-US" dirty="0"/>
          </a:p>
          <a:p>
            <a:r>
              <a:rPr lang="en-US" dirty="0" err="1"/>
              <a:t>MLlib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https://www.youtube.com/watch?v=Riuee7qxdX4</a:t>
            </a:r>
            <a:endParaRPr lang="en-US" dirty="0"/>
          </a:p>
          <a:p>
            <a:r>
              <a:rPr lang="en-US" dirty="0" err="1"/>
              <a:t>SparkSQL</a:t>
            </a:r>
            <a:r>
              <a:rPr lang="en-US" dirty="0"/>
              <a:t>:</a:t>
            </a:r>
          </a:p>
          <a:p>
            <a:pPr lvl="1"/>
            <a:r>
              <a:rPr lang="en-US" dirty="0">
                <a:hlinkClick r:id="rId5"/>
              </a:rPr>
              <a:t>https://www.youtube.com/watch?v=KiAnxVo8aQY</a:t>
            </a:r>
            <a:endParaRPr lang="en-US" dirty="0"/>
          </a:p>
          <a:p>
            <a:r>
              <a:rPr lang="en-US" dirty="0"/>
              <a:t>Streams:</a:t>
            </a:r>
          </a:p>
          <a:p>
            <a:pPr lvl="1"/>
            <a:r>
              <a:rPr lang="en-US" dirty="0">
                <a:hlinkClick r:id="rId6"/>
              </a:rPr>
              <a:t>https://www.usenix.org/conference/hotcloud12/workshop-program/presentation/zaharia</a:t>
            </a:r>
            <a:endParaRPr lang="en-US" dirty="0"/>
          </a:p>
          <a:p>
            <a:r>
              <a:rPr lang="en-US" dirty="0"/>
              <a:t>Spark summit 2016:</a:t>
            </a:r>
          </a:p>
          <a:p>
            <a:pPr lvl="1"/>
            <a:r>
              <a:rPr lang="en-US" dirty="0">
                <a:hlinkClick r:id="rId7"/>
              </a:rPr>
              <a:t>https://spark-summit.org/2016/schedule/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646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Apache Spark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5325" y="2005013"/>
            <a:ext cx="7496175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141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Spark Streaming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Batch vs. Stream processing</a:t>
            </a:r>
          </a:p>
          <a:p>
            <a:r>
              <a:rPr lang="en-US" dirty="0"/>
              <a:t>Applications</a:t>
            </a:r>
          </a:p>
          <a:p>
            <a:pPr lvl="1"/>
            <a:r>
              <a:rPr lang="en-US" dirty="0" err="1"/>
              <a:t>Realtime</a:t>
            </a:r>
            <a:r>
              <a:rPr lang="en-US" dirty="0"/>
              <a:t> analytics</a:t>
            </a:r>
          </a:p>
          <a:p>
            <a:pPr lvl="1"/>
            <a:r>
              <a:rPr lang="en-US" dirty="0"/>
              <a:t>Online machine learning</a:t>
            </a:r>
          </a:p>
          <a:p>
            <a:pPr lvl="1"/>
            <a:r>
              <a:rPr lang="en-US" dirty="0"/>
              <a:t>Continuous computations</a:t>
            </a:r>
          </a:p>
          <a:p>
            <a:pPr lvl="1"/>
            <a:r>
              <a:rPr lang="en-US" dirty="0"/>
              <a:t>Extract, transform, load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161898"/>
            <a:ext cx="3902075" cy="30684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886" y="4148022"/>
            <a:ext cx="3029301" cy="156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MLlib</a:t>
            </a:r>
            <a:r>
              <a:rPr lang="en-US" dirty="0"/>
              <a:t> (machine learning)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Scalable ML Algorithms: classification, regression, clustering, and collaborative filtering</a:t>
            </a:r>
          </a:p>
          <a:p>
            <a:r>
              <a:rPr lang="en-US" sz="1600" dirty="0"/>
              <a:t>Featurization: feature extraction, transformation, dimensionality reduction, and selection</a:t>
            </a:r>
          </a:p>
          <a:p>
            <a:r>
              <a:rPr lang="en-US" sz="1600" dirty="0"/>
              <a:t>Persistence: saving and load algorithms, models, and Pipelines</a:t>
            </a:r>
          </a:p>
          <a:p>
            <a:r>
              <a:rPr lang="en-US" sz="1600" dirty="0"/>
              <a:t>Utilities: linear algebra, statistics, data handling, …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ML Pipelines: high-level APIs to create and tune machine learning pipelines.</a:t>
            </a:r>
          </a:p>
          <a:p>
            <a:r>
              <a:rPr lang="en-US" dirty="0"/>
              <a:t>Spark </a:t>
            </a:r>
            <a:r>
              <a:rPr lang="en-US" dirty="0" err="1"/>
              <a:t>DataFrame</a:t>
            </a:r>
            <a:r>
              <a:rPr lang="en-US" dirty="0"/>
              <a:t>: distributed collection of data organized into named columns.</a:t>
            </a:r>
          </a:p>
          <a:p>
            <a:pPr lvl="1"/>
            <a:r>
              <a:rPr lang="en-US" dirty="0"/>
              <a:t>Table in a relational database</a:t>
            </a:r>
          </a:p>
          <a:p>
            <a:pPr lvl="1"/>
            <a:r>
              <a:rPr lang="en-US" dirty="0"/>
              <a:t>Data frame in R or Python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651" y="4924705"/>
            <a:ext cx="6799097" cy="179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473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GraphX</a:t>
            </a:r>
            <a:r>
              <a:rPr lang="en-US" dirty="0"/>
              <a:t> (graph)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Distributed graph processing</a:t>
            </a:r>
          </a:p>
          <a:p>
            <a:r>
              <a:rPr lang="en-US" dirty="0"/>
              <a:t>Application domains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41748" y="3019239"/>
            <a:ext cx="3902075" cy="21728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7769" y="1150013"/>
            <a:ext cx="3829625" cy="501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434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Spark SQL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5652" y="728580"/>
            <a:ext cx="4880540" cy="2961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472" y="4180176"/>
            <a:ext cx="8302528" cy="22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72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300" y="109379"/>
            <a:ext cx="7880116" cy="1216926"/>
          </a:xfrm>
        </p:spPr>
        <p:txBody>
          <a:bodyPr/>
          <a:lstStyle/>
          <a:p>
            <a:r>
              <a:rPr lang="en-US" dirty="0"/>
              <a:t>Berkeley </a:t>
            </a:r>
            <a:r>
              <a:rPr lang="en-US" dirty="0" err="1"/>
              <a:t>AMPlab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8272"/>
            <a:ext cx="9144000" cy="515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68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ADAM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50931" y="1838325"/>
            <a:ext cx="3619363" cy="4287838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837780"/>
            <a:ext cx="3902216" cy="428838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Application: genomics data analysis pipeline</a:t>
            </a:r>
          </a:p>
          <a:p>
            <a:pPr>
              <a:spcAft>
                <a:spcPts val="600"/>
              </a:spcAft>
            </a:pPr>
            <a:r>
              <a:rPr lang="en-US" dirty="0"/>
              <a:t>Presentation: genomics optimized data types</a:t>
            </a:r>
          </a:p>
          <a:p>
            <a:pPr>
              <a:spcAft>
                <a:spcPts val="600"/>
              </a:spcAft>
            </a:pPr>
            <a:r>
              <a:rPr lang="en-US" dirty="0"/>
              <a:t>Evidence access: Spark</a:t>
            </a:r>
          </a:p>
          <a:p>
            <a:pPr>
              <a:spcAft>
                <a:spcPts val="600"/>
              </a:spcAft>
            </a:pPr>
            <a:r>
              <a:rPr lang="en-US" dirty="0"/>
              <a:t>Schema: Avro</a:t>
            </a:r>
          </a:p>
          <a:p>
            <a:pPr>
              <a:spcAft>
                <a:spcPts val="600"/>
              </a:spcAft>
            </a:pPr>
            <a:r>
              <a:rPr lang="en-US" dirty="0"/>
              <a:t>Materialized data: Parquet</a:t>
            </a:r>
          </a:p>
          <a:p>
            <a:pPr>
              <a:spcAft>
                <a:spcPts val="600"/>
              </a:spcAft>
            </a:pPr>
            <a:r>
              <a:rPr lang="en-US" dirty="0"/>
              <a:t>Data distribution: HDFS + S3</a:t>
            </a:r>
          </a:p>
          <a:p>
            <a:pPr>
              <a:spcAft>
                <a:spcPts val="600"/>
              </a:spcAft>
            </a:pPr>
            <a:r>
              <a:rPr lang="en-US" dirty="0"/>
              <a:t>Physical storage: distributed drives or block storage</a:t>
            </a:r>
          </a:p>
        </p:txBody>
      </p:sp>
    </p:spTree>
    <p:extLst>
      <p:ext uri="{BB962C8B-B14F-4D97-AF65-F5344CB8AC3E}">
        <p14:creationId xmlns:p14="http://schemas.microsoft.com/office/powerpoint/2010/main" val="60614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Databricks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8613" y="1973968"/>
            <a:ext cx="8229600" cy="392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807163"/>
      </p:ext>
    </p:extLst>
  </p:cSld>
  <p:clrMapOvr>
    <a:masterClrMapping/>
  </p:clrMapOvr>
</p:sld>
</file>

<file path=ppt/theme/theme1.xml><?xml version="1.0" encoding="utf-8"?>
<a:theme xmlns:a="http://schemas.openxmlformats.org/drawingml/2006/main" name="Mal_blaa_engelsk">
  <a:themeElements>
    <a:clrScheme name="Egendefinert 5">
      <a:dk1>
        <a:sysClr val="windowText" lastClr="000000"/>
      </a:dk1>
      <a:lt1>
        <a:sysClr val="window" lastClr="FFFFFF"/>
      </a:lt1>
      <a:dk2>
        <a:srgbClr val="00617F"/>
      </a:dk2>
      <a:lt2>
        <a:srgbClr val="EEECE1"/>
      </a:lt2>
      <a:accent1>
        <a:srgbClr val="00617F"/>
      </a:accent1>
      <a:accent2>
        <a:srgbClr val="CB343B"/>
      </a:accent2>
      <a:accent3>
        <a:srgbClr val="15718F"/>
      </a:accent3>
      <a:accent4>
        <a:srgbClr val="59A1A2"/>
      </a:accent4>
      <a:accent5>
        <a:srgbClr val="26828C"/>
      </a:accent5>
      <a:accent6>
        <a:srgbClr val="DE7C00"/>
      </a:accent6>
      <a:hlink>
        <a:srgbClr val="007396"/>
      </a:hlink>
      <a:folHlink>
        <a:srgbClr val="A6BBC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926AD10647F0499A1B22C41C5CB3F7" ma:contentTypeVersion="0" ma:contentTypeDescription="Create a new document." ma:contentTypeScope="" ma:versionID="2eced70c0ab3fba1632cc886685d59c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4f93b3369b854682b1f3ebb5358e247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D500F3-417C-4C20-9C27-B3AE9BE9E38B}">
  <ds:schemaRefs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purl.org/dc/dcmitype/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096FCBB-5526-4C94-AA0E-B12BEA9D51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06E4F73-1A5E-4CA1-A5AF-5BB45BEB58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Mal_blaa_engelsk</Template>
  <TotalTime>3159</TotalTime>
  <Words>527</Words>
  <Application>Microsoft Office PowerPoint</Application>
  <PresentationFormat>On-screen Show (4:3)</PresentationFormat>
  <Paragraphs>80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Open Sans</vt:lpstr>
      <vt:lpstr>Open Sans Light</vt:lpstr>
      <vt:lpstr>Mal_blaa_engelsk</vt:lpstr>
      <vt:lpstr>Spark Software Stack</vt:lpstr>
      <vt:lpstr>Apache Spark</vt:lpstr>
      <vt:lpstr>Spark Streaming</vt:lpstr>
      <vt:lpstr>MLlib (machine learning)</vt:lpstr>
      <vt:lpstr>GraphX (graph)</vt:lpstr>
      <vt:lpstr>Spark SQL</vt:lpstr>
      <vt:lpstr>Berkeley AMPlab</vt:lpstr>
      <vt:lpstr>ADAM</vt:lpstr>
      <vt:lpstr>Databricks</vt:lpstr>
      <vt:lpstr>More packages</vt:lpstr>
      <vt:lpstr>Zaharia publications</vt:lpstr>
      <vt:lpstr>Videos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larsab</dc:creator>
  <cp:lastModifiedBy>Lars Ailo Bongo</cp:lastModifiedBy>
  <cp:revision>56</cp:revision>
  <dcterms:created xsi:type="dcterms:W3CDTF">2013-08-07T10:42:41Z</dcterms:created>
  <dcterms:modified xsi:type="dcterms:W3CDTF">2016-11-03T13:02:01Z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0x01010066926AD10647F0499A1B22C41C5CB3F7</vt:lpwstr>
  </property>
  <property fmtid="{D5CDD505-2E9C-101B-9397-08002B2CF9AE}" pid="3" name="IsMyDocuments">
    <vt:bool>true</vt:bool>
  </property>
</Properties>
</file>