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67" r:id="rId6"/>
    <p:sldId id="268" r:id="rId7"/>
    <p:sldId id="260" r:id="rId8"/>
    <p:sldId id="269" r:id="rId9"/>
    <p:sldId id="270" r:id="rId10"/>
    <p:sldId id="271" r:id="rId11"/>
    <p:sldId id="292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4" r:id="rId22"/>
    <p:sldId id="305" r:id="rId23"/>
    <p:sldId id="306" r:id="rId24"/>
    <p:sldId id="280" r:id="rId25"/>
    <p:sldId id="284" r:id="rId26"/>
    <p:sldId id="283" r:id="rId27"/>
    <p:sldId id="285" r:id="rId28"/>
    <p:sldId id="281" r:id="rId29"/>
    <p:sldId id="282" r:id="rId30"/>
    <p:sldId id="286" r:id="rId31"/>
    <p:sldId id="287" r:id="rId32"/>
    <p:sldId id="288" r:id="rId33"/>
    <p:sldId id="264" r:id="rId34"/>
    <p:sldId id="290" r:id="rId35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8831" autoAdjust="0"/>
  </p:normalViewPr>
  <p:slideViewPr>
    <p:cSldViewPr snapToGrid="0" snapToObjects="1">
      <p:cViewPr varScale="1">
        <p:scale>
          <a:sx n="75" d="100"/>
          <a:sy n="75" d="100"/>
        </p:scale>
        <p:origin x="930" y="30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FD84-A865-4DA5-854E-0CDDD71870E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2613-CE8E-41E4-99D3-886A2423C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parallel computing (book), </a:t>
            </a:r>
            <a:r>
              <a:rPr lang="en-US" dirty="0" err="1" smtClean="0"/>
              <a:t>Almasi</a:t>
            </a:r>
            <a:r>
              <a:rPr lang="en-US" dirty="0" smtClean="0"/>
              <a:t> and Gottlieb, 1989.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BSP: http://dl.acm.org/citation.cfm?id=79181&amp;CFID=355958399&amp;CFTOKEN=92782375</a:t>
            </a:r>
          </a:p>
          <a:p>
            <a:r>
              <a:rPr lang="en-US" dirty="0" err="1" smtClean="0"/>
              <a:t>Pregel</a:t>
            </a:r>
            <a:r>
              <a:rPr lang="en-US" dirty="0" smtClean="0"/>
              <a:t>:</a:t>
            </a:r>
            <a:r>
              <a:rPr lang="en-US" baseline="0" dirty="0" smtClean="0"/>
              <a:t> dl.acm.org/</a:t>
            </a:r>
            <a:r>
              <a:rPr lang="en-US" baseline="0" dirty="0" err="1" smtClean="0"/>
              <a:t>citation.cfm?id</a:t>
            </a:r>
            <a:r>
              <a:rPr lang="en-US" baseline="0" dirty="0" smtClean="0"/>
              <a:t>=1807184</a:t>
            </a:r>
          </a:p>
          <a:p>
            <a:r>
              <a:rPr lang="en-US" dirty="0" smtClean="0"/>
              <a:t>BSV: http://dl.acm.org/citation.cfm?id=2442995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Dean and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Ghemawat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“MapReduce: a flexible data processing tool,”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53, no. 1, p. 72, Jan. 20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Chowdhury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Das, A. Dave, J. Ma, M. McCauley, M. J. Franklin,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“Resilient distributed datasets: a fault-tolerant abstraction for in-memory cluster computing,”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NSDI’12 Proceedings of the 9th USENIX conference on Networked Systems Design and Implementation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r>
              <a:rPr lang="en-US" dirty="0" smtClean="0"/>
              <a:t>Wikipedia1: http://en.wikipedia.org/wiki/Dataflow_architecture</a:t>
            </a:r>
          </a:p>
          <a:p>
            <a:r>
              <a:rPr lang="en-US" dirty="0" smtClean="0"/>
              <a:t>Wikipedia2: http://en.wikipedia.org/wiki/Dataflow_programming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BLAST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KNNImpute</a:t>
            </a:r>
            <a:endParaRPr lang="en-US" dirty="0" smtClean="0"/>
          </a:p>
          <a:p>
            <a:r>
              <a:rPr lang="en-US" dirty="0" err="1" smtClean="0"/>
              <a:t>Deduplication</a:t>
            </a:r>
            <a:r>
              <a:rPr lang="en-US" dirty="0" smtClean="0"/>
              <a:t> engine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3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09.09.2016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09.09.2016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09.09.2016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09.09.2016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09.09.2016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programs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Inf-2202 Concurrent and Data-intensive Programming</a:t>
            </a:r>
          </a:p>
          <a:p>
            <a:r>
              <a:rPr lang="en-US" sz="2000" dirty="0" smtClean="0"/>
              <a:t>Fall </a:t>
            </a:r>
            <a:r>
              <a:rPr lang="en-US" sz="2000" dirty="0" smtClean="0"/>
              <a:t>2016</a:t>
            </a:r>
            <a:endParaRPr lang="en-US" sz="2000" dirty="0" smtClean="0"/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defined operations</a:t>
            </a:r>
          </a:p>
          <a:p>
            <a:r>
              <a:rPr lang="en-US" dirty="0" smtClean="0"/>
              <a:t>Suitable for optimization</a:t>
            </a:r>
          </a:p>
          <a:p>
            <a:endParaRPr lang="en-US" dirty="0"/>
          </a:p>
          <a:p>
            <a:r>
              <a:rPr lang="en-US" dirty="0" smtClean="0"/>
              <a:t>Communication abstractions in </a:t>
            </a:r>
            <a:r>
              <a:rPr lang="en-US" dirty="0" err="1" smtClean="0"/>
              <a:t>Pthreds</a:t>
            </a:r>
            <a:r>
              <a:rPr lang="en-US" dirty="0" smtClean="0"/>
              <a:t>? Go?</a:t>
            </a:r>
          </a:p>
        </p:txBody>
      </p:sp>
    </p:spTree>
    <p:extLst>
      <p:ext uri="{BB962C8B-B14F-4D97-AF65-F5344CB8AC3E}">
        <p14:creationId xmlns:p14="http://schemas.microsoft.com/office/powerpoint/2010/main" val="278251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threads of control operating on data</a:t>
            </a:r>
          </a:p>
          <a:p>
            <a:r>
              <a:rPr lang="en-US" dirty="0" smtClean="0"/>
              <a:t>What data can be named by which threads</a:t>
            </a:r>
          </a:p>
          <a:p>
            <a:r>
              <a:rPr lang="en-US" dirty="0" smtClean="0"/>
              <a:t>What operations can be performed on the named data</a:t>
            </a:r>
          </a:p>
          <a:p>
            <a:r>
              <a:rPr lang="en-US" dirty="0" smtClean="0"/>
              <a:t>What ordering exists among those operations</a:t>
            </a:r>
          </a:p>
          <a:p>
            <a:endParaRPr lang="en-US" dirty="0"/>
          </a:p>
          <a:p>
            <a:r>
              <a:rPr lang="en-US" dirty="0" smtClean="0"/>
              <a:t>Programming model for a uniprocessor?</a:t>
            </a:r>
          </a:p>
          <a:p>
            <a:r>
              <a:rPr lang="en-US" dirty="0" err="1" smtClean="0"/>
              <a:t>Pthreads</a:t>
            </a:r>
            <a:r>
              <a:rPr lang="en-US" dirty="0" smtClean="0"/>
              <a:t> programming model?</a:t>
            </a:r>
          </a:p>
          <a:p>
            <a:r>
              <a:rPr lang="en-US" dirty="0" smtClean="0"/>
              <a:t>Go programming model</a:t>
            </a:r>
          </a:p>
          <a:p>
            <a:r>
              <a:rPr lang="en-US" dirty="0" smtClean="0"/>
              <a:t>Why need for explicit synchronization primitives?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5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at each level of the architecture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299" y="2329543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9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that can be performed on the data</a:t>
            </a:r>
          </a:p>
          <a:p>
            <a:endParaRPr lang="en-US" dirty="0"/>
          </a:p>
          <a:p>
            <a:r>
              <a:rPr lang="en-US" dirty="0" err="1" smtClean="0"/>
              <a:t>Pthreads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Go?</a:t>
            </a:r>
          </a:p>
          <a:p>
            <a:r>
              <a:rPr lang="en-US" dirty="0" smtClean="0"/>
              <a:t>More exotic?</a:t>
            </a:r>
          </a:p>
        </p:txBody>
      </p:sp>
    </p:spTree>
    <p:extLst>
      <p:ext uri="{BB962C8B-B14F-4D97-AF65-F5344CB8AC3E}">
        <p14:creationId xmlns:p14="http://schemas.microsoft.com/office/powerpoint/2010/main" val="192188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at all layers in the architecture</a:t>
            </a:r>
          </a:p>
          <a:p>
            <a:r>
              <a:rPr lang="en-US" dirty="0" smtClean="0"/>
              <a:t>Performance tricks</a:t>
            </a:r>
          </a:p>
          <a:p>
            <a:r>
              <a:rPr lang="en-US" dirty="0" smtClean="0"/>
              <a:t>If implicit ordering is not enough; need synchronization: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Events / condition variables</a:t>
            </a:r>
          </a:p>
          <a:p>
            <a:pPr lvl="2"/>
            <a:r>
              <a:rPr lang="en-US" dirty="0" smtClean="0"/>
              <a:t>Point-to-point</a:t>
            </a:r>
          </a:p>
          <a:p>
            <a:pPr lvl="2"/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Channels?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each other</a:t>
            </a:r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Binding of data:</a:t>
            </a:r>
          </a:p>
          <a:p>
            <a:pPr lvl="1"/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Data transfer</a:t>
            </a:r>
          </a:p>
          <a:p>
            <a:pPr lvl="1"/>
            <a:r>
              <a:rPr lang="en-US" dirty="0" smtClean="0"/>
              <a:t>Data copy</a:t>
            </a:r>
          </a:p>
          <a:p>
            <a:pPr lvl="1"/>
            <a:r>
              <a:rPr lang="en-US" dirty="0" smtClean="0"/>
              <a:t>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types, addressing modes, and communication abstractions specifies naming, ordering and synchronization for shared objects</a:t>
            </a:r>
          </a:p>
          <a:p>
            <a:r>
              <a:rPr lang="en-US" dirty="0" smtClean="0"/>
              <a:t>Performance characteristics specifies how they are actually used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Latency: the time for an operation</a:t>
            </a:r>
          </a:p>
          <a:p>
            <a:pPr lvl="1"/>
            <a:r>
              <a:rPr lang="en-US" dirty="0" smtClean="0"/>
              <a:t>Bandwidth: rate at which operations are performed</a:t>
            </a:r>
          </a:p>
          <a:p>
            <a:pPr lvl="1"/>
            <a:r>
              <a:rPr lang="en-US" dirty="0" smtClean="0"/>
              <a:t>Cost: impact on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46101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b="1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455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Local Alignment Search Tool (BLAST)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BLAST finds </a:t>
            </a:r>
            <a:r>
              <a:rPr lang="en-US" dirty="0"/>
              <a:t>regions of local similarity between sequences. The program compares nucleotide or protein sequences to sequence databases and calculates the statistical significance of matches. </a:t>
            </a:r>
            <a:endParaRPr lang="en-US" dirty="0" smtClean="0"/>
          </a:p>
          <a:p>
            <a:r>
              <a:rPr lang="en-US" dirty="0" smtClean="0"/>
              <a:t>Popular to use</a:t>
            </a:r>
          </a:p>
          <a:p>
            <a:r>
              <a:rPr lang="en-US" dirty="0" smtClean="0"/>
              <a:t>Popular to parallelize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82" y="4175828"/>
            <a:ext cx="67564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82" y="5630863"/>
            <a:ext cx="4978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Nearest neighbor </a:t>
            </a:r>
            <a:r>
              <a:rPr lang="en-US" dirty="0" smtClean="0"/>
              <a:t>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chapter 2.3 in </a:t>
            </a:r>
            <a:r>
              <a:rPr lang="en-US" i="1" dirty="0"/>
              <a:t>Parallel Computer Architecture: A Hardware/Software Approach</a:t>
            </a:r>
            <a:r>
              <a:rPr lang="en-US" dirty="0"/>
              <a:t>. David Culler, J.P. Singh, </a:t>
            </a:r>
            <a:r>
              <a:rPr lang="en-US" dirty="0" err="1"/>
              <a:t>Anoop</a:t>
            </a:r>
            <a:r>
              <a:rPr lang="en-US" dirty="0"/>
              <a:t> Gupta. Morgan Kaufmann. 1998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 matrix based computation</a:t>
            </a:r>
          </a:p>
          <a:p>
            <a:r>
              <a:rPr lang="en-US" dirty="0" smtClean="0"/>
              <a:t>Well known parallel benchmark (SOR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Exercise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programming</a:t>
            </a:r>
          </a:p>
          <a:p>
            <a:pPr lvl="1"/>
            <a:r>
              <a:rPr lang="en-US" dirty="0" smtClean="0"/>
              <a:t>The parallelization process</a:t>
            </a:r>
          </a:p>
          <a:p>
            <a:pPr lvl="1"/>
            <a:r>
              <a:rPr lang="en-US" dirty="0" smtClean="0"/>
              <a:t>Optimization of parallel programs</a:t>
            </a:r>
          </a:p>
          <a:p>
            <a:r>
              <a:rPr lang="en-US" dirty="0" smtClean="0"/>
              <a:t>Performance analysis</a:t>
            </a:r>
          </a:p>
          <a:p>
            <a:r>
              <a:rPr lang="en-US" dirty="0" smtClean="0"/>
              <a:t>Data-intensive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 assignment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0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b="1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63126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Good performance</a:t>
            </a:r>
          </a:p>
          <a:p>
            <a:pPr lvl="1"/>
            <a:r>
              <a:rPr lang="en-US" dirty="0" smtClean="0"/>
              <a:t>Efficient </a:t>
            </a:r>
            <a:r>
              <a:rPr lang="en-US" dirty="0"/>
              <a:t>r</a:t>
            </a:r>
            <a:r>
              <a:rPr lang="en-US" dirty="0" smtClean="0"/>
              <a:t>esource utilization</a:t>
            </a:r>
          </a:p>
          <a:p>
            <a:pPr lvl="1"/>
            <a:r>
              <a:rPr lang="en-US" dirty="0" smtClean="0"/>
              <a:t>Low developer effort</a:t>
            </a:r>
          </a:p>
          <a:p>
            <a:r>
              <a:rPr lang="en-US" dirty="0" smtClean="0"/>
              <a:t>May be done at any layer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piece of work</a:t>
            </a:r>
          </a:p>
          <a:p>
            <a:r>
              <a:rPr lang="en-US" dirty="0" smtClean="0"/>
              <a:t>Process/thread: entity that performs the work</a:t>
            </a:r>
          </a:p>
          <a:p>
            <a:r>
              <a:rPr lang="en-US" dirty="0" smtClean="0"/>
              <a:t>Processor/core: physical processor cores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Assignment of tasks to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Mapping of processes to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08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parallelization process</a:t>
            </a:r>
            <a:endParaRPr lang="en-US" dirty="0"/>
          </a:p>
        </p:txBody>
      </p:sp>
      <p:pic>
        <p:nvPicPr>
          <p:cNvPr id="2050" name="Picture 2" descr="C:\Users\larsab\Dropbox\Camera Uploads\2013-08-27 13.32.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27406"/>
          <a:stretch/>
        </p:blipFill>
        <p:spPr bwMode="auto">
          <a:xfrm>
            <a:off x="0" y="2177147"/>
            <a:ext cx="9144000" cy="422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2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computation into a collection of tasks</a:t>
            </a:r>
          </a:p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Task granularity limits parallelism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Amdahl’s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5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Goal: load balancing</a:t>
            </a:r>
          </a:p>
          <a:p>
            <a:pPr lvl="1"/>
            <a:r>
              <a:rPr lang="en-US" dirty="0" smtClean="0"/>
              <a:t>All processes should do equal amount of work</a:t>
            </a:r>
          </a:p>
          <a:p>
            <a:pPr lvl="1"/>
            <a:r>
              <a:rPr lang="en-US" dirty="0" smtClean="0"/>
              <a:t>Important for performance</a:t>
            </a:r>
          </a:p>
          <a:p>
            <a:r>
              <a:rPr lang="en-US" dirty="0" smtClean="0"/>
              <a:t>Goal: reduce communication volume</a:t>
            </a:r>
          </a:p>
          <a:p>
            <a:pPr lvl="1"/>
            <a:r>
              <a:rPr lang="en-US" dirty="0" smtClean="0"/>
              <a:t>Send minimum amount of data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computer architecture, programming model, and programming language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Reduce communication cost</a:t>
            </a:r>
          </a:p>
          <a:p>
            <a:pPr lvl="1"/>
            <a:r>
              <a:rPr lang="en-US" dirty="0" smtClean="0"/>
              <a:t>Reduce synchronization cost</a:t>
            </a:r>
          </a:p>
          <a:p>
            <a:pPr lvl="1"/>
            <a:r>
              <a:rPr lang="en-US" dirty="0" smtClean="0"/>
              <a:t>Locality of data</a:t>
            </a:r>
          </a:p>
          <a:p>
            <a:pPr lvl="1"/>
            <a:r>
              <a:rPr lang="en-US" dirty="0" smtClean="0"/>
              <a:t>Efficient scheduling</a:t>
            </a:r>
          </a:p>
          <a:p>
            <a:pPr lvl="1"/>
            <a:r>
              <a:rPr lang="en-US" dirty="0" smtClean="0"/>
              <a:t>Reduce overhead</a:t>
            </a:r>
          </a:p>
        </p:txBody>
      </p:sp>
    </p:spTree>
    <p:extLst>
      <p:ext uri="{BB962C8B-B14F-4D97-AF65-F5344CB8AC3E}">
        <p14:creationId xmlns:p14="http://schemas.microsoft.com/office/powerpoint/2010/main" val="186063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system or programming environment</a:t>
            </a:r>
          </a:p>
          <a:p>
            <a:pPr lvl="1"/>
            <a:r>
              <a:rPr lang="en-US" dirty="0" smtClean="0"/>
              <a:t>Parallel system resource allocator</a:t>
            </a:r>
          </a:p>
          <a:p>
            <a:pPr lvl="1"/>
            <a:r>
              <a:rPr lang="en-US" dirty="0" smtClean="0"/>
              <a:t>Queuing systems</a:t>
            </a:r>
          </a:p>
          <a:p>
            <a:pPr lvl="1"/>
            <a:r>
              <a:rPr lang="en-US" dirty="0" smtClean="0"/>
              <a:t>OS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5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Supercomputing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cientific applications</a:t>
            </a:r>
          </a:p>
          <a:p>
            <a:pPr lvl="2"/>
            <a:r>
              <a:rPr lang="en-US" dirty="0" smtClean="0"/>
              <a:t>Parallel programming was hard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Parallel architectures were expensive</a:t>
            </a:r>
          </a:p>
          <a:p>
            <a:pPr lvl="1"/>
            <a:r>
              <a:rPr lang="en-US" dirty="0" smtClean="0"/>
              <a:t>Still important!</a:t>
            </a:r>
          </a:p>
          <a:p>
            <a:r>
              <a:rPr lang="en-US" dirty="0" smtClean="0"/>
              <a:t>Data intensive computing</a:t>
            </a:r>
          </a:p>
          <a:p>
            <a:pPr lvl="1"/>
            <a:r>
              <a:rPr lang="en-US" dirty="0" smtClean="0"/>
              <a:t>Will return to this topic</a:t>
            </a:r>
          </a:p>
          <a:p>
            <a:r>
              <a:rPr lang="en-US" dirty="0" smtClean="0"/>
              <a:t>Server applications</a:t>
            </a:r>
          </a:p>
          <a:p>
            <a:pPr lvl="1"/>
            <a:r>
              <a:rPr lang="en-US" dirty="0" smtClean="0"/>
              <a:t>Databases, Web servers, App servers,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Desktop applications</a:t>
            </a:r>
          </a:p>
          <a:p>
            <a:pPr lvl="1"/>
            <a:r>
              <a:rPr lang="en-US" dirty="0" smtClean="0"/>
              <a:t>Games, image processing,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Mobile phone applications</a:t>
            </a:r>
          </a:p>
          <a:p>
            <a:pPr lvl="1"/>
            <a:r>
              <a:rPr lang="en-US" dirty="0" smtClean="0"/>
              <a:t>Multimedia, sensor based,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GPU and hardware accelerator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1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parallelization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19798"/>
              </p:ext>
            </p:extLst>
          </p:nvPr>
        </p:nvGraphicFramePr>
        <p:xfrm>
          <a:off x="328613" y="1751013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 dependent?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performance goals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Expose enough</a:t>
                      </a:r>
                      <a:r>
                        <a:rPr lang="en-US" baseline="0" dirty="0" smtClean="0"/>
                        <a:t> concurrency but not too much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Balance</a:t>
                      </a:r>
                      <a:r>
                        <a:rPr lang="en-US" baseline="0" dirty="0" smtClean="0"/>
                        <a:t> workload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Reduce communication volume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Orchestration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</a:t>
                      </a:r>
                      <a:r>
                        <a:rPr lang="en-US" dirty="0" err="1" smtClean="0"/>
                        <a:t>noninherent</a:t>
                      </a:r>
                      <a:r>
                        <a:rPr lang="en-US" dirty="0" smtClean="0"/>
                        <a:t> communication via data locality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communication and synchronization cost as seen by the processor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Reduce serialization to shared</a:t>
                      </a:r>
                      <a:r>
                        <a:rPr lang="en-US" baseline="0" dirty="0" smtClean="0"/>
                        <a:t>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Schedule tasks to satisfy dependencies early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Put related</a:t>
                      </a:r>
                      <a:r>
                        <a:rPr lang="en-US" baseline="0" dirty="0" smtClean="0"/>
                        <a:t> threads on the same core if 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Exploit locality in chip and network topology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55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design issues for parallel systems</a:t>
            </a:r>
          </a:p>
          <a:p>
            <a:r>
              <a:rPr lang="en-US" dirty="0" smtClean="0"/>
              <a:t>How to write a parallel program</a:t>
            </a:r>
          </a:p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Parallel architectures</a:t>
            </a:r>
          </a:p>
          <a:p>
            <a:r>
              <a:rPr lang="en-US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parallel computer is “a collection of processing elements that communicate and cooperate to solve large problems fast</a:t>
            </a:r>
            <a:r>
              <a:rPr lang="en-US" dirty="0"/>
              <a:t>” (</a:t>
            </a:r>
            <a:r>
              <a:rPr lang="en-US" dirty="0" err="1" smtClean="0"/>
              <a:t>Almasi</a:t>
            </a:r>
            <a:r>
              <a:rPr lang="en-US" dirty="0" smtClean="0"/>
              <a:t> and Gottlieb, 1989)</a:t>
            </a:r>
          </a:p>
          <a:p>
            <a:pPr lvl="1"/>
            <a:r>
              <a:rPr lang="en-US" dirty="0" smtClean="0"/>
              <a:t>Conventional computer architecture</a:t>
            </a:r>
          </a:p>
          <a:p>
            <a:pPr lvl="1"/>
            <a:r>
              <a:rPr lang="en-US" dirty="0" smtClean="0"/>
              <a:t>+ communication among processes</a:t>
            </a:r>
          </a:p>
          <a:p>
            <a:pPr lvl="1"/>
            <a:r>
              <a:rPr lang="en-US" dirty="0" smtClean="0"/>
              <a:t>+ coordination among processes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229600" cy="2283788"/>
          </a:xfrm>
        </p:spPr>
        <p:txBody>
          <a:bodyPr/>
          <a:lstStyle/>
          <a:p>
            <a:r>
              <a:rPr lang="en-US" dirty="0" smtClean="0"/>
              <a:t>Hardware/ software boundary?</a:t>
            </a:r>
          </a:p>
          <a:p>
            <a:r>
              <a:rPr lang="en-US" dirty="0" smtClean="0"/>
              <a:t>User/ system boundary?</a:t>
            </a:r>
          </a:p>
          <a:p>
            <a:r>
              <a:rPr lang="en-US" dirty="0" smtClean="0"/>
              <a:t>Defines:</a:t>
            </a:r>
          </a:p>
          <a:p>
            <a:pPr lvl="1"/>
            <a:r>
              <a:rPr lang="en-US" dirty="0" smtClean="0"/>
              <a:t>Basic communication operations</a:t>
            </a:r>
          </a:p>
          <a:p>
            <a:pPr lvl="1"/>
            <a:r>
              <a:rPr lang="en-US" dirty="0" smtClean="0"/>
              <a:t>Organizational structures to realize these operations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300" y="3839029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address space</a:t>
            </a:r>
          </a:p>
          <a:p>
            <a:r>
              <a:rPr lang="en-US" dirty="0" smtClean="0"/>
              <a:t>Message passing</a:t>
            </a:r>
          </a:p>
          <a:p>
            <a:r>
              <a:rPr lang="en-US" dirty="0" smtClean="0"/>
              <a:t>Data parallel processing</a:t>
            </a:r>
          </a:p>
          <a:p>
            <a:pPr lvl="1"/>
            <a:r>
              <a:rPr lang="en-US" dirty="0" smtClean="0"/>
              <a:t>Bulk synchronous processing (Valiant 1990)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 err="1" smtClean="0"/>
              <a:t>Pregel</a:t>
            </a:r>
            <a:r>
              <a:rPr lang="en-US" dirty="0"/>
              <a:t> (</a:t>
            </a:r>
            <a:r>
              <a:rPr lang="en-US" dirty="0" err="1" smtClean="0"/>
              <a:t>Malewicz</a:t>
            </a:r>
            <a:r>
              <a:rPr lang="en-US" dirty="0" smtClean="0"/>
              <a:t>, et al., 2010) </a:t>
            </a:r>
          </a:p>
          <a:p>
            <a:pPr lvl="1"/>
            <a:r>
              <a:rPr lang="en-US" dirty="0" smtClean="0"/>
              <a:t>MapReduce (Dean &amp; </a:t>
            </a:r>
            <a:r>
              <a:rPr lang="en-US" dirty="0" err="1" smtClean="0"/>
              <a:t>Ghemawat</a:t>
            </a:r>
            <a:r>
              <a:rPr lang="en-US" dirty="0" smtClean="0"/>
              <a:t>, 2010) and Spark (</a:t>
            </a:r>
            <a:r>
              <a:rPr lang="en-US" dirty="0" err="1"/>
              <a:t>Zaharia</a:t>
            </a:r>
            <a:r>
              <a:rPr lang="en-US" dirty="0"/>
              <a:t> </a:t>
            </a:r>
            <a:r>
              <a:rPr lang="en-US" dirty="0" smtClean="0"/>
              <a:t> et al, 2012)</a:t>
            </a:r>
          </a:p>
          <a:p>
            <a:r>
              <a:rPr lang="en-US" dirty="0" smtClean="0"/>
              <a:t>Dataflow architectures (wikipedia1, wikipedia2)</a:t>
            </a:r>
          </a:p>
          <a:p>
            <a:pPr lvl="1"/>
            <a:r>
              <a:rPr lang="en-US" dirty="0" smtClean="0"/>
              <a:t>VHDL, Verilog, Linda, Yahoo Pipes(?), Galaxy (?)</a:t>
            </a:r>
          </a:p>
        </p:txBody>
      </p:sp>
    </p:spTree>
    <p:extLst>
      <p:ext uri="{BB962C8B-B14F-4D97-AF65-F5344CB8AC3E}">
        <p14:creationId xmlns:p14="http://schemas.microsoft.com/office/powerpoint/2010/main" val="30601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architectures</a:t>
            </a:r>
          </a:p>
          <a:p>
            <a:r>
              <a:rPr lang="en-US" b="1" dirty="0" smtClean="0"/>
              <a:t>Fundamental design issues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Parallelization process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42595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abstraction</a:t>
            </a:r>
          </a:p>
          <a:p>
            <a:r>
              <a:rPr lang="en-US" dirty="0" smtClean="0"/>
              <a:t>Programming model requirements</a:t>
            </a:r>
          </a:p>
          <a:p>
            <a:r>
              <a:rPr lang="en-US" dirty="0" smtClean="0"/>
              <a:t>Naming</a:t>
            </a:r>
          </a:p>
          <a:p>
            <a:r>
              <a:rPr lang="en-US" dirty="0" smtClean="0"/>
              <a:t>Ordering</a:t>
            </a:r>
          </a:p>
          <a:p>
            <a:r>
              <a:rPr lang="en-US" dirty="0" smtClean="0"/>
              <a:t>Communication and replication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28728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F94655-3809-4560-8414-AD59235DDD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A8B99-4B20-4398-A7B0-3AD771643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7CEBEB-13C1-422B-B910-C503B52BE7F0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4333</TotalTime>
  <Words>957</Words>
  <Application>Microsoft Office PowerPoint</Application>
  <PresentationFormat>On-screen Show (4:3)</PresentationFormat>
  <Paragraphs>228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Open Sans</vt:lpstr>
      <vt:lpstr>Open Sans Light</vt:lpstr>
      <vt:lpstr>Wingdings</vt:lpstr>
      <vt:lpstr>Mal_blaa_engelsk</vt:lpstr>
      <vt:lpstr>Parallel programs</vt:lpstr>
      <vt:lpstr>Course topics</vt:lpstr>
      <vt:lpstr>Parallel programs</vt:lpstr>
      <vt:lpstr>Outline</vt:lpstr>
      <vt:lpstr>Parallel architectures</vt:lpstr>
      <vt:lpstr>Communication architecture</vt:lpstr>
      <vt:lpstr>Parallel architectures</vt:lpstr>
      <vt:lpstr>Outline</vt:lpstr>
      <vt:lpstr>Fundamental design issues</vt:lpstr>
      <vt:lpstr>Communication abstractions</vt:lpstr>
      <vt:lpstr>Programming model</vt:lpstr>
      <vt:lpstr>Naming</vt:lpstr>
      <vt:lpstr>Operations</vt:lpstr>
      <vt:lpstr>Ordering</vt:lpstr>
      <vt:lpstr>Communication and replication</vt:lpstr>
      <vt:lpstr>Performance</vt:lpstr>
      <vt:lpstr>Outline</vt:lpstr>
      <vt:lpstr>The Basic Local Alignment Search Tool (BLAST) </vt:lpstr>
      <vt:lpstr>Nearest neighbor equation solver</vt:lpstr>
      <vt:lpstr>Deduplication</vt:lpstr>
      <vt:lpstr>Outline</vt:lpstr>
      <vt:lpstr>Parallelization process</vt:lpstr>
      <vt:lpstr>Parallelization process (2)</vt:lpstr>
      <vt:lpstr>Parallelization process (3)</vt:lpstr>
      <vt:lpstr>Steps in the parallelization process</vt:lpstr>
      <vt:lpstr>Decomposition</vt:lpstr>
      <vt:lpstr>Assignment</vt:lpstr>
      <vt:lpstr>Orchestration</vt:lpstr>
      <vt:lpstr>Mapping</vt:lpstr>
      <vt:lpstr>Goals of parallelization process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77</cp:revision>
  <dcterms:created xsi:type="dcterms:W3CDTF">2013-08-07T10:42:41Z</dcterms:created>
  <dcterms:modified xsi:type="dcterms:W3CDTF">2016-09-09T07:46:36Z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0x01010066926AD10647F0499A1B22C41C5CB3F7</vt:lpwstr>
  </property>
</Properties>
</file>